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70" r:id="rId3"/>
    <p:sldId id="261" r:id="rId4"/>
    <p:sldId id="267" r:id="rId5"/>
    <p:sldId id="257" r:id="rId6"/>
    <p:sldId id="266" r:id="rId7"/>
    <p:sldId id="258" r:id="rId8"/>
    <p:sldId id="291" r:id="rId9"/>
    <p:sldId id="289" r:id="rId10"/>
    <p:sldId id="287" r:id="rId11"/>
    <p:sldId id="286" r:id="rId12"/>
    <p:sldId id="290" r:id="rId13"/>
    <p:sldId id="295" r:id="rId14"/>
    <p:sldId id="288" r:id="rId15"/>
    <p:sldId id="309" r:id="rId16"/>
    <p:sldId id="299" r:id="rId17"/>
    <p:sldId id="298" r:id="rId18"/>
    <p:sldId id="324" r:id="rId19"/>
    <p:sldId id="262" r:id="rId20"/>
    <p:sldId id="301" r:id="rId21"/>
    <p:sldId id="300" r:id="rId22"/>
    <p:sldId id="310" r:id="rId23"/>
    <p:sldId id="311" r:id="rId24"/>
    <p:sldId id="312" r:id="rId25"/>
    <p:sldId id="303" r:id="rId26"/>
    <p:sldId id="315" r:id="rId27"/>
    <p:sldId id="302" r:id="rId28"/>
    <p:sldId id="292" r:id="rId29"/>
    <p:sldId id="317" r:id="rId30"/>
    <p:sldId id="316" r:id="rId31"/>
    <p:sldId id="314" r:id="rId32"/>
    <p:sldId id="313" r:id="rId33"/>
    <p:sldId id="304" r:id="rId34"/>
    <p:sldId id="305" r:id="rId35"/>
    <p:sldId id="293" r:id="rId36"/>
    <p:sldId id="306" r:id="rId37"/>
    <p:sldId id="296" r:id="rId38"/>
    <p:sldId id="307" r:id="rId39"/>
    <p:sldId id="308" r:id="rId40"/>
    <p:sldId id="297" r:id="rId41"/>
    <p:sldId id="318" r:id="rId42"/>
    <p:sldId id="319" r:id="rId43"/>
    <p:sldId id="320" r:id="rId44"/>
    <p:sldId id="321" r:id="rId45"/>
    <p:sldId id="294" r:id="rId46"/>
    <p:sldId id="263" r:id="rId47"/>
    <p:sldId id="322" r:id="rId48"/>
    <p:sldId id="323" r:id="rId4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0066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164" y="-81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en-US" smtClean="0"/>
              <a:t>Click to edit Master title style</a:t>
            </a:r>
            <a:endParaRPr lang="en-US" dirty="0"/>
          </a:p>
        </p:txBody>
      </p:sp>
      <p:sp>
        <p:nvSpPr>
          <p:cNvPr id="8" name="Date Placeholder 3"/>
          <p:cNvSpPr>
            <a:spLocks noGrp="1"/>
          </p:cNvSpPr>
          <p:nvPr>
            <p:ph type="dt" sz="half" idx="10"/>
          </p:nvPr>
        </p:nvSpPr>
        <p:spPr/>
        <p:txBody>
          <a:bodyPr/>
          <a:lstStyle>
            <a:lvl1pPr>
              <a:defRPr/>
            </a:lvl1pPr>
          </a:lstStyle>
          <a:p>
            <a:pPr>
              <a:defRPr/>
            </a:pPr>
            <a:fld id="{C05FBD77-75EA-41BE-9FBA-89F4AD235476}" type="datetimeFigureOut">
              <a:rPr lang="en-US"/>
              <a:pPr>
                <a:defRPr/>
              </a:pPr>
              <a:t>4/1/2014</a:t>
            </a:fld>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
        <p:nvSpPr>
          <p:cNvPr id="10" name="Slide Number Placeholder 5"/>
          <p:cNvSpPr>
            <a:spLocks noGrp="1"/>
          </p:cNvSpPr>
          <p:nvPr>
            <p:ph type="sldNum" sz="quarter" idx="12"/>
          </p:nvPr>
        </p:nvSpPr>
        <p:spPr/>
        <p:txBody>
          <a:bodyPr/>
          <a:lstStyle>
            <a:lvl1pPr>
              <a:defRPr/>
            </a:lvl1pPr>
          </a:lstStyle>
          <a:p>
            <a:pPr>
              <a:defRPr/>
            </a:pPr>
            <a:fld id="{1208659E-8B21-4ED6-9FF6-03FFC8F9F4EA}" type="slidenum">
              <a:rPr lang="en-US"/>
              <a:pPr>
                <a:defRPr/>
              </a:pPr>
              <a:t>‹#›</a:t>
            </a:fld>
            <a:endParaRPr lang="en-US" dirty="0"/>
          </a:p>
        </p:txBody>
      </p:sp>
    </p:spTree>
    <p:extLst>
      <p:ext uri="{BB962C8B-B14F-4D97-AF65-F5344CB8AC3E}">
        <p14:creationId xmlns:p14="http://schemas.microsoft.com/office/powerpoint/2010/main" val="2296275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32392F-2E7F-48E1-B3CD-4341E62B1797}" type="datetimeFigureOut">
              <a:rPr lang="en-US"/>
              <a:pPr>
                <a:defRPr/>
              </a:pPr>
              <a:t>4/1/2014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3D592F1-0E47-42BA-B921-7DCB3383DD30}" type="slidenum">
              <a:rPr lang="en-US"/>
              <a:pPr>
                <a:defRPr/>
              </a:pPr>
              <a:t>‹#›</a:t>
            </a:fld>
            <a:endParaRPr lang="en-US" dirty="0"/>
          </a:p>
        </p:txBody>
      </p:sp>
    </p:spTree>
    <p:extLst>
      <p:ext uri="{BB962C8B-B14F-4D97-AF65-F5344CB8AC3E}">
        <p14:creationId xmlns:p14="http://schemas.microsoft.com/office/powerpoint/2010/main" val="213691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4073134-077F-47F3-97E5-EEBC761D3DC5}" type="datetimeFigureOut">
              <a:rPr lang="en-US"/>
              <a:pPr>
                <a:defRPr/>
              </a:pPr>
              <a:t>4/1/2014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950B3E-C586-4665-B449-12D0B10A56C5}" type="slidenum">
              <a:rPr lang="en-US"/>
              <a:pPr>
                <a:defRPr/>
              </a:pPr>
              <a:t>‹#›</a:t>
            </a:fld>
            <a:endParaRPr lang="en-US" dirty="0"/>
          </a:p>
        </p:txBody>
      </p:sp>
    </p:spTree>
    <p:extLst>
      <p:ext uri="{BB962C8B-B14F-4D97-AF65-F5344CB8AC3E}">
        <p14:creationId xmlns:p14="http://schemas.microsoft.com/office/powerpoint/2010/main" val="559214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4"/>
          </p:nvPr>
        </p:nvSpPr>
        <p:spPr/>
        <p:txBody>
          <a:bodyPr/>
          <a:lstStyle>
            <a:lvl1pPr>
              <a:defRPr/>
            </a:lvl1pPr>
          </a:lstStyle>
          <a:p>
            <a:pPr>
              <a:defRPr/>
            </a:pPr>
            <a:fld id="{2CBCD237-3CBD-40E0-8533-B20986AF62C2}" type="datetimeFigureOut">
              <a:rPr lang="en-US"/>
              <a:pPr>
                <a:defRPr/>
              </a:pPr>
              <a:t>4/1/2014</a:t>
            </a:fld>
            <a:endParaRPr lang="en-US" dirty="0"/>
          </a:p>
        </p:txBody>
      </p:sp>
      <p:sp>
        <p:nvSpPr>
          <p:cNvPr id="5" name="Footer Placeholder 4"/>
          <p:cNvSpPr>
            <a:spLocks noGrp="1"/>
          </p:cNvSpPr>
          <p:nvPr>
            <p:ph type="ftr" sz="quarter" idx="15"/>
          </p:nvPr>
        </p:nvSpPr>
        <p:spPr/>
        <p:txBody>
          <a:bodyPr/>
          <a:lstStyle>
            <a:lvl1pPr>
              <a:defRPr/>
            </a:lvl1pPr>
          </a:lstStyle>
          <a:p>
            <a:pPr>
              <a:defRPr/>
            </a:pPr>
            <a:endParaRPr lang="en-US" dirty="0"/>
          </a:p>
        </p:txBody>
      </p:sp>
      <p:sp>
        <p:nvSpPr>
          <p:cNvPr id="6" name="Slide Number Placeholder 5"/>
          <p:cNvSpPr>
            <a:spLocks noGrp="1"/>
          </p:cNvSpPr>
          <p:nvPr>
            <p:ph type="sldNum" sz="quarter" idx="16"/>
          </p:nvPr>
        </p:nvSpPr>
        <p:spPr/>
        <p:txBody>
          <a:bodyPr/>
          <a:lstStyle>
            <a:lvl1pPr>
              <a:defRPr/>
            </a:lvl1pPr>
          </a:lstStyle>
          <a:p>
            <a:pPr>
              <a:defRPr/>
            </a:pPr>
            <a:fld id="{FBA928D4-F95F-4886-96D6-16B9E385619C}" type="slidenum">
              <a:rPr lang="en-US"/>
              <a:pPr>
                <a:defRPr/>
              </a:pPr>
              <a:t>‹#›</a:t>
            </a:fld>
            <a:endParaRPr lang="en-US" dirty="0"/>
          </a:p>
        </p:txBody>
      </p:sp>
    </p:spTree>
    <p:extLst>
      <p:ext uri="{BB962C8B-B14F-4D97-AF65-F5344CB8AC3E}">
        <p14:creationId xmlns:p14="http://schemas.microsoft.com/office/powerpoint/2010/main" val="852572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lstStyle>
          <a:p>
            <a:pPr>
              <a:defRPr/>
            </a:pPr>
            <a:fld id="{3D5467CB-94D3-4880-9C4F-7A9D15843C25}" type="datetimeFigureOut">
              <a:rPr lang="en-US"/>
              <a:pPr>
                <a:defRPr/>
              </a:pPr>
              <a:t>4/1/2014</a:t>
            </a:fld>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
        <p:nvSpPr>
          <p:cNvPr id="10" name="Slide Number Placeholder 5"/>
          <p:cNvSpPr>
            <a:spLocks noGrp="1"/>
          </p:cNvSpPr>
          <p:nvPr>
            <p:ph type="sldNum" sz="quarter" idx="12"/>
          </p:nvPr>
        </p:nvSpPr>
        <p:spPr/>
        <p:txBody>
          <a:bodyPr/>
          <a:lstStyle>
            <a:lvl1pPr>
              <a:defRPr/>
            </a:lvl1pPr>
          </a:lstStyle>
          <a:p>
            <a:pPr>
              <a:defRPr/>
            </a:pPr>
            <a:fld id="{88D6BC5C-BA99-4BCC-A7D5-57201572A8CE}" type="slidenum">
              <a:rPr lang="en-US"/>
              <a:pPr>
                <a:defRPr/>
              </a:pPr>
              <a:t>‹#›</a:t>
            </a:fld>
            <a:endParaRPr lang="en-US" dirty="0"/>
          </a:p>
        </p:txBody>
      </p:sp>
    </p:spTree>
    <p:extLst>
      <p:ext uri="{BB962C8B-B14F-4D97-AF65-F5344CB8AC3E}">
        <p14:creationId xmlns:p14="http://schemas.microsoft.com/office/powerpoint/2010/main" val="2437031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fld id="{BC63B849-48FA-48F7-A5AB-5D738AAA2E5A}" type="datetimeFigureOut">
              <a:rPr lang="en-US"/>
              <a:pPr>
                <a:defRPr/>
              </a:pPr>
              <a:t>4/1/2014</a:t>
            </a:fld>
            <a:endParaRPr lang="en-US" dirty="0"/>
          </a:p>
        </p:txBody>
      </p:sp>
      <p:sp>
        <p:nvSpPr>
          <p:cNvPr id="6" name="Footer Placeholder 4"/>
          <p:cNvSpPr>
            <a:spLocks noGrp="1"/>
          </p:cNvSpPr>
          <p:nvPr>
            <p:ph type="ftr" sz="quarter" idx="16"/>
          </p:nvPr>
        </p:nvSpPr>
        <p:spPr/>
        <p:txBody>
          <a:bodyPr/>
          <a:lstStyle>
            <a:lvl1pPr>
              <a:defRPr/>
            </a:lvl1pPr>
          </a:lstStyle>
          <a:p>
            <a:pPr>
              <a:defRPr/>
            </a:pPr>
            <a:endParaRPr lang="en-US" dirty="0"/>
          </a:p>
        </p:txBody>
      </p:sp>
      <p:sp>
        <p:nvSpPr>
          <p:cNvPr id="7" name="Slide Number Placeholder 5"/>
          <p:cNvSpPr>
            <a:spLocks noGrp="1"/>
          </p:cNvSpPr>
          <p:nvPr>
            <p:ph type="sldNum" sz="quarter" idx="17"/>
          </p:nvPr>
        </p:nvSpPr>
        <p:spPr/>
        <p:txBody>
          <a:bodyPr/>
          <a:lstStyle>
            <a:lvl1pPr>
              <a:defRPr/>
            </a:lvl1pPr>
          </a:lstStyle>
          <a:p>
            <a:pPr>
              <a:defRPr/>
            </a:pPr>
            <a:fld id="{A522C95C-2901-46BA-9E10-E09971A9A0D4}" type="slidenum">
              <a:rPr lang="en-US"/>
              <a:pPr>
                <a:defRPr/>
              </a:pPr>
              <a:t>‹#›</a:t>
            </a:fld>
            <a:endParaRPr lang="en-US" dirty="0"/>
          </a:p>
        </p:txBody>
      </p:sp>
    </p:spTree>
    <p:extLst>
      <p:ext uri="{BB962C8B-B14F-4D97-AF65-F5344CB8AC3E}">
        <p14:creationId xmlns:p14="http://schemas.microsoft.com/office/powerpoint/2010/main" val="432272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7" name="Date Placeholder 3"/>
          <p:cNvSpPr>
            <a:spLocks noGrp="1"/>
          </p:cNvSpPr>
          <p:nvPr>
            <p:ph type="dt" sz="half" idx="10"/>
          </p:nvPr>
        </p:nvSpPr>
        <p:spPr/>
        <p:txBody>
          <a:bodyPr/>
          <a:lstStyle>
            <a:lvl1pPr>
              <a:defRPr/>
            </a:lvl1pPr>
          </a:lstStyle>
          <a:p>
            <a:pPr>
              <a:defRPr/>
            </a:pPr>
            <a:fld id="{65F57A06-0468-4DEC-BF90-870DD70DE016}" type="datetimeFigureOut">
              <a:rPr lang="en-US"/>
              <a:pPr>
                <a:defRPr/>
              </a:pPr>
              <a:t>4/1/2014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7E32870-6CD1-43A7-BB3C-6BD1C8B48F9B}" type="slidenum">
              <a:rPr lang="en-US"/>
              <a:pPr>
                <a:defRPr/>
              </a:pPr>
              <a:t>‹#›</a:t>
            </a:fld>
            <a:endParaRPr lang="en-US" dirty="0"/>
          </a:p>
        </p:txBody>
      </p:sp>
    </p:spTree>
    <p:extLst>
      <p:ext uri="{BB962C8B-B14F-4D97-AF65-F5344CB8AC3E}">
        <p14:creationId xmlns:p14="http://schemas.microsoft.com/office/powerpoint/2010/main" val="3404939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854AB714-64B1-46DD-9D40-F1C72F977CA8}" type="datetimeFigureOut">
              <a:rPr lang="en-US"/>
              <a:pPr>
                <a:defRPr/>
              </a:pPr>
              <a:t>4/1/2014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F016E3A1-EB50-4D68-8314-EB0EAEBCAFD5}" type="slidenum">
              <a:rPr lang="en-US"/>
              <a:pPr>
                <a:defRPr/>
              </a:pPr>
              <a:t>‹#›</a:t>
            </a:fld>
            <a:endParaRPr lang="en-US" dirty="0"/>
          </a:p>
        </p:txBody>
      </p:sp>
    </p:spTree>
    <p:extLst>
      <p:ext uri="{BB962C8B-B14F-4D97-AF65-F5344CB8AC3E}">
        <p14:creationId xmlns:p14="http://schemas.microsoft.com/office/powerpoint/2010/main" val="502318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E43E59D-741C-4F62-BB0E-6DB60E37EDAF}" type="datetimeFigureOut">
              <a:rPr lang="en-US"/>
              <a:pPr>
                <a:defRPr/>
              </a:pPr>
              <a:t>4/1/2014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F626F79-8992-43A4-B243-8CBF3976AFBA}" type="slidenum">
              <a:rPr lang="en-US"/>
              <a:pPr>
                <a:defRPr/>
              </a:pPr>
              <a:t>‹#›</a:t>
            </a:fld>
            <a:endParaRPr lang="en-US" dirty="0"/>
          </a:p>
        </p:txBody>
      </p:sp>
    </p:spTree>
    <p:extLst>
      <p:ext uri="{BB962C8B-B14F-4D97-AF65-F5344CB8AC3E}">
        <p14:creationId xmlns:p14="http://schemas.microsoft.com/office/powerpoint/2010/main" val="282066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7FB5CA-DC8F-45C2-B7D0-2252F0842B81}" type="datetimeFigureOut">
              <a:rPr lang="en-US"/>
              <a:pPr>
                <a:defRPr/>
              </a:pPr>
              <a:t>4/1/2014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38C341A4-3ADF-4DA5-AB29-AA427A8BBF14}" type="slidenum">
              <a:rPr lang="en-US"/>
              <a:pPr>
                <a:defRPr/>
              </a:pPr>
              <a:t>‹#›</a:t>
            </a:fld>
            <a:endParaRPr lang="en-US" dirty="0"/>
          </a:p>
        </p:txBody>
      </p:sp>
    </p:spTree>
    <p:extLst>
      <p:ext uri="{BB962C8B-B14F-4D97-AF65-F5344CB8AC3E}">
        <p14:creationId xmlns:p14="http://schemas.microsoft.com/office/powerpoint/2010/main" val="1003807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Oval 7"/>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en-US" smtClean="0"/>
              <a:t>Click to edit Master title style</a:t>
            </a:r>
            <a:endParaRPr lang="en-US" dirty="0"/>
          </a:p>
        </p:txBody>
      </p:sp>
      <p:sp>
        <p:nvSpPr>
          <p:cNvPr id="9" name="Date Placeholder 4"/>
          <p:cNvSpPr>
            <a:spLocks noGrp="1"/>
          </p:cNvSpPr>
          <p:nvPr>
            <p:ph type="dt" sz="half" idx="10"/>
          </p:nvPr>
        </p:nvSpPr>
        <p:spPr/>
        <p:txBody>
          <a:bodyPr/>
          <a:lstStyle>
            <a:lvl1pPr>
              <a:defRPr/>
            </a:lvl1pPr>
          </a:lstStyle>
          <a:p>
            <a:pPr>
              <a:defRPr/>
            </a:pPr>
            <a:fld id="{A6681915-DCBA-4FE7-AF62-48C7DC20D4C8}" type="datetimeFigureOut">
              <a:rPr lang="en-US"/>
              <a:pPr>
                <a:defRPr/>
              </a:pPr>
              <a:t>4/1/2014</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dirty="0"/>
          </a:p>
        </p:txBody>
      </p:sp>
      <p:sp>
        <p:nvSpPr>
          <p:cNvPr id="11" name="Slide Number Placeholder 6"/>
          <p:cNvSpPr>
            <a:spLocks noGrp="1"/>
          </p:cNvSpPr>
          <p:nvPr>
            <p:ph type="sldNum" sz="quarter" idx="12"/>
          </p:nvPr>
        </p:nvSpPr>
        <p:spPr/>
        <p:txBody>
          <a:bodyPr/>
          <a:lstStyle>
            <a:lvl1pPr>
              <a:defRPr/>
            </a:lvl1pPr>
          </a:lstStyle>
          <a:p>
            <a:pPr>
              <a:defRPr/>
            </a:pPr>
            <a:fld id="{58D3839C-D86A-4B12-94E0-D39D16C03A74}" type="slidenum">
              <a:rPr lang="en-US"/>
              <a:pPr>
                <a:defRPr/>
              </a:pPr>
              <a:t>‹#›</a:t>
            </a:fld>
            <a:endParaRPr lang="en-US" dirty="0"/>
          </a:p>
        </p:txBody>
      </p:sp>
    </p:spTree>
    <p:extLst>
      <p:ext uri="{BB962C8B-B14F-4D97-AF65-F5344CB8AC3E}">
        <p14:creationId xmlns:p14="http://schemas.microsoft.com/office/powerpoint/2010/main" val="4260942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a:defRPr/>
            </a:pPr>
            <a:fld id="{F781284E-8F8B-4785-9657-F2E0978C675F}" type="datetimeFigureOut">
              <a:rPr lang="en-US"/>
              <a:pPr>
                <a:defRPr/>
              </a:pPr>
              <a:t>4/1/2014</a:t>
            </a:fld>
            <a:endParaRPr lang="en-US" dirty="0"/>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en-US"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a:defRPr/>
            </a:pPr>
            <a:fld id="{42EB92FF-3661-479F-AD28-8CA90ECD918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31" r:id="rId1"/>
    <p:sldLayoutId id="2147483723" r:id="rId2"/>
    <p:sldLayoutId id="2147483732" r:id="rId3"/>
    <p:sldLayoutId id="2147483724" r:id="rId4"/>
    <p:sldLayoutId id="2147483725" r:id="rId5"/>
    <p:sldLayoutId id="2147483726" r:id="rId6"/>
    <p:sldLayoutId id="2147483727" r:id="rId7"/>
    <p:sldLayoutId id="2147483728" r:id="rId8"/>
    <p:sldLayoutId id="2147483733" r:id="rId9"/>
    <p:sldLayoutId id="2147483729" r:id="rId10"/>
    <p:sldLayoutId id="2147483730" r:id="rId11"/>
  </p:sldLayoutIdLst>
  <p:timing>
    <p:tnLst>
      <p:par>
        <p:cTn id="1" dur="indefinite" restart="never" nodeType="tmRoot"/>
      </p:par>
    </p:tnLst>
  </p:timing>
  <p:txStyles>
    <p:titleStyle>
      <a:lvl1pPr marL="319088" indent="-319088" algn="r" rtl="0" fontAlgn="base">
        <a:spcBef>
          <a:spcPct val="0"/>
        </a:spcBef>
        <a:spcAft>
          <a:spcPct val="0"/>
        </a:spcAft>
        <a:buClr>
          <a:srgbClr val="560B00"/>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2pPr>
      <a:lvl3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3pPr>
      <a:lvl4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4pPr>
      <a:lvl5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560B00"/>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560B00"/>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560B00"/>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560B00"/>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560B00"/>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8.xml"/><Relationship Id="rId4" Type="http://schemas.openxmlformats.org/officeDocument/2006/relationships/image" Target="../media/image32.jpg"/></Relationships>
</file>

<file path=ppt/slides/_rels/slide25.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5.jpg"/></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5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Title 1"/>
          <p:cNvSpPr>
            <a:spLocks noGrp="1"/>
          </p:cNvSpPr>
          <p:nvPr>
            <p:ph type="ctrTitle"/>
          </p:nvPr>
        </p:nvSpPr>
        <p:spPr>
          <a:xfrm>
            <a:off x="0" y="381000"/>
            <a:ext cx="9067800" cy="1793167"/>
          </a:xfrm>
        </p:spPr>
        <p:txBody>
          <a:bodyPr/>
          <a:lstStyle/>
          <a:p>
            <a:pPr fontAlgn="auto">
              <a:spcAft>
                <a:spcPts val="0"/>
              </a:spcAft>
              <a:buClr>
                <a:schemeClr val="accent6">
                  <a:lumMod val="75000"/>
                </a:schemeClr>
              </a:buClr>
              <a:defRPr/>
            </a:pPr>
            <a:r>
              <a:rPr lang="en-US" sz="3600" dirty="0" smtClean="0">
                <a:solidFill>
                  <a:schemeClr val="accent6">
                    <a:lumMod val="50000"/>
                  </a:schemeClr>
                </a:solidFill>
              </a:rPr>
              <a:t>US-VA History SOL Review: Post World War II America and the Cold War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8200" y="152400"/>
            <a:ext cx="4206823" cy="6172200"/>
          </a:xfrm>
        </p:spPr>
      </p:pic>
      <p:sp>
        <p:nvSpPr>
          <p:cNvPr id="6" name="Title 5"/>
          <p:cNvSpPr>
            <a:spLocks noGrp="1"/>
          </p:cNvSpPr>
          <p:nvPr>
            <p:ph type="title"/>
          </p:nvPr>
        </p:nvSpPr>
        <p:spPr>
          <a:xfrm>
            <a:off x="228600" y="4724400"/>
            <a:ext cx="4495800" cy="2133600"/>
          </a:xfrm>
        </p:spPr>
        <p:txBody>
          <a:bodyPr/>
          <a:lstStyle/>
          <a:p>
            <a:pPr algn="l"/>
            <a:r>
              <a:rPr lang="en-US" sz="2400" dirty="0">
                <a:solidFill>
                  <a:schemeClr val="accent6">
                    <a:lumMod val="50000"/>
                  </a:schemeClr>
                </a:solidFill>
              </a:rPr>
              <a:t>The United States felt it was in its best interest to help rebuild Europe and prevent political and economic instability.</a:t>
            </a:r>
            <a:r>
              <a:rPr lang="en-US" sz="2800" dirty="0">
                <a:solidFill>
                  <a:schemeClr val="accent6">
                    <a:lumMod val="50000"/>
                  </a:schemeClr>
                </a:solidFill>
              </a:rPr>
              <a:t/>
            </a:r>
            <a:br>
              <a:rPr lang="en-US" sz="2800" dirty="0">
                <a:solidFill>
                  <a:schemeClr val="accent6">
                    <a:lumMod val="50000"/>
                  </a:schemeClr>
                </a:solidFill>
              </a:rPr>
            </a:br>
            <a:r>
              <a:rPr lang="en-US" sz="2800" dirty="0">
                <a:solidFill>
                  <a:schemeClr val="accent6">
                    <a:lumMod val="50000"/>
                  </a:schemeClr>
                </a:solidFill>
              </a:rPr>
              <a:t/>
            </a:r>
            <a:br>
              <a:rPr lang="en-US" sz="2800" dirty="0">
                <a:solidFill>
                  <a:schemeClr val="accent6">
                    <a:lumMod val="50000"/>
                  </a:schemeClr>
                </a:solidFill>
              </a:rPr>
            </a:br>
            <a:endParaRPr lang="en-US" sz="2800" dirty="0">
              <a:solidFill>
                <a:schemeClr val="accent6">
                  <a:lumMod val="50000"/>
                </a:schemeClr>
              </a:solidFill>
            </a:endParaRPr>
          </a:p>
        </p:txBody>
      </p:sp>
      <p:sp>
        <p:nvSpPr>
          <p:cNvPr id="7" name="Content Placeholder 6"/>
          <p:cNvSpPr>
            <a:spLocks noGrp="1"/>
          </p:cNvSpPr>
          <p:nvPr>
            <p:ph sz="quarter" idx="13"/>
          </p:nvPr>
        </p:nvSpPr>
        <p:spPr>
          <a:xfrm>
            <a:off x="457200" y="304800"/>
            <a:ext cx="4191000" cy="4267200"/>
          </a:xfrm>
        </p:spPr>
        <p:txBody>
          <a:bodyPr/>
          <a:lstStyle/>
          <a:p>
            <a:r>
              <a:rPr lang="en-US" sz="3200" b="1" dirty="0" smtClean="0">
                <a:solidFill>
                  <a:schemeClr val="accent6">
                    <a:lumMod val="50000"/>
                  </a:schemeClr>
                </a:solidFill>
              </a:rPr>
              <a:t> </a:t>
            </a:r>
            <a:r>
              <a:rPr lang="en-US" sz="3200" b="1" u="sng" dirty="0" smtClean="0">
                <a:solidFill>
                  <a:schemeClr val="accent6">
                    <a:lumMod val="50000"/>
                  </a:schemeClr>
                </a:solidFill>
              </a:rPr>
              <a:t>The Marshall Plan</a:t>
            </a:r>
            <a:endParaRPr lang="en-US" dirty="0" smtClean="0">
              <a:solidFill>
                <a:schemeClr val="tx1"/>
              </a:solidFill>
            </a:endParaRPr>
          </a:p>
          <a:p>
            <a:pPr marL="46037" indent="0">
              <a:buNone/>
            </a:pPr>
            <a:r>
              <a:rPr lang="en-US" dirty="0" smtClean="0">
                <a:solidFill>
                  <a:schemeClr val="tx1"/>
                </a:solidFill>
              </a:rPr>
              <a:t>The Marshall Plan for reconstructing Europe provided over $13 Million to any nation in Europe which pledged itself to democracy and capitalism.  Europe was in ruins, and the Marshall Plan provided massive financial aid in order to rebuild European economies and stop the spread of communism. </a:t>
            </a:r>
            <a:endParaRPr lang="en-US" dirty="0">
              <a:solidFill>
                <a:schemeClr val="tx1"/>
              </a:solidFill>
            </a:endParaRPr>
          </a:p>
        </p:txBody>
      </p:sp>
      <p:sp>
        <p:nvSpPr>
          <p:cNvPr id="2" name="Right Arrow 1"/>
          <p:cNvSpPr/>
          <p:nvPr/>
        </p:nvSpPr>
        <p:spPr>
          <a:xfrm rot="17876091">
            <a:off x="3084119" y="3245643"/>
            <a:ext cx="4134812" cy="154419"/>
          </a:xfrm>
          <a:prstGeom prst="rightArrow">
            <a:avLst>
              <a:gd name="adj1" fmla="val 65441"/>
              <a:gd name="adj2"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695314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5181600"/>
            <a:ext cx="8534400" cy="1143000"/>
          </a:xfrm>
        </p:spPr>
        <p:txBody>
          <a:bodyPr/>
          <a:lstStyle/>
          <a:p>
            <a:pPr algn="l"/>
            <a:r>
              <a:rPr lang="en-US" sz="2800" dirty="0">
                <a:solidFill>
                  <a:schemeClr val="accent6">
                    <a:lumMod val="50000"/>
                  </a:schemeClr>
                </a:solidFill>
              </a:rPr>
              <a:t>The United States felt it was in its best interest to help rebuild Europe and prevent political and economic instability.</a:t>
            </a:r>
            <a:br>
              <a:rPr lang="en-US" sz="2800" dirty="0">
                <a:solidFill>
                  <a:schemeClr val="accent6">
                    <a:lumMod val="50000"/>
                  </a:schemeClr>
                </a:solidFill>
              </a:rPr>
            </a:br>
            <a:r>
              <a:rPr lang="en-US" sz="2800" dirty="0"/>
              <a:t/>
            </a:r>
            <a:br>
              <a:rPr lang="en-US" sz="2800" dirty="0"/>
            </a:br>
            <a:endParaRPr lang="en-US" sz="2800" dirty="0"/>
          </a:p>
        </p:txBody>
      </p:sp>
      <p:sp>
        <p:nvSpPr>
          <p:cNvPr id="8" name="Content Placeholder 7"/>
          <p:cNvSpPr>
            <a:spLocks noGrp="1"/>
          </p:cNvSpPr>
          <p:nvPr>
            <p:ph sz="quarter" idx="13"/>
          </p:nvPr>
        </p:nvSpPr>
        <p:spPr>
          <a:xfrm>
            <a:off x="457200" y="304800"/>
            <a:ext cx="3657600" cy="4800600"/>
          </a:xfrm>
        </p:spPr>
        <p:txBody>
          <a:bodyPr/>
          <a:lstStyle/>
          <a:p>
            <a:r>
              <a:rPr lang="en-US" b="1" u="sng" dirty="0" smtClean="0">
                <a:solidFill>
                  <a:schemeClr val="accent6">
                    <a:lumMod val="50000"/>
                  </a:schemeClr>
                </a:solidFill>
              </a:rPr>
              <a:t>The Truman Doctrine</a:t>
            </a:r>
            <a:endParaRPr lang="en-US" b="1" u="sng" dirty="0"/>
          </a:p>
          <a:p>
            <a:pPr marL="46037" indent="0">
              <a:buNone/>
            </a:pPr>
            <a:r>
              <a:rPr lang="en-US" sz="1800" dirty="0" smtClean="0"/>
              <a:t>In 1947, President Harry S. Truman introduced the policy of containment by announcing that the United States would provide over $400 Million to Turkey and Greece to prevent the spread of communism.  </a:t>
            </a:r>
            <a:r>
              <a:rPr lang="en-US" sz="1800" b="1" i="1" u="sng" dirty="0" smtClean="0">
                <a:solidFill>
                  <a:schemeClr val="accent6">
                    <a:lumMod val="50000"/>
                  </a:schemeClr>
                </a:solidFill>
              </a:rPr>
              <a:t>The Truman Doctrine </a:t>
            </a:r>
            <a:r>
              <a:rPr lang="en-US" sz="1800" dirty="0" smtClean="0">
                <a:solidFill>
                  <a:schemeClr val="accent6">
                    <a:lumMod val="50000"/>
                  </a:schemeClr>
                </a:solidFill>
              </a:rPr>
              <a:t>– </a:t>
            </a:r>
            <a:r>
              <a:rPr lang="en-US" sz="1800" b="1" i="1" u="sng" dirty="0" smtClean="0">
                <a:solidFill>
                  <a:schemeClr val="accent6">
                    <a:lumMod val="50000"/>
                  </a:schemeClr>
                </a:solidFill>
              </a:rPr>
              <a:t>and the $400 Million -  saved Turkey and Greece from communist aggression. </a:t>
            </a:r>
            <a:r>
              <a:rPr lang="en-US" sz="1800" dirty="0" smtClean="0"/>
              <a:t> The money was given to supporters of capitalism and democracy – our most treasured American values.  Communism was halted.  The containment policy had been successful. </a:t>
            </a:r>
            <a:endParaRPr lang="en-US" sz="1800" dirty="0"/>
          </a:p>
        </p:txBody>
      </p:sp>
      <p:pic>
        <p:nvPicPr>
          <p:cNvPr id="12" name="Content Placeholder 11"/>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228600"/>
            <a:ext cx="4175062" cy="4913728"/>
          </a:xfrm>
        </p:spPr>
      </p:pic>
    </p:spTree>
    <p:extLst>
      <p:ext uri="{BB962C8B-B14F-4D97-AF65-F5344CB8AC3E}">
        <p14:creationId xmlns:p14="http://schemas.microsoft.com/office/powerpoint/2010/main" val="26566799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71975"/>
            <a:ext cx="8686799" cy="1143000"/>
          </a:xfrm>
        </p:spPr>
        <p:txBody>
          <a:bodyPr/>
          <a:lstStyle/>
          <a:p>
            <a:pPr algn="l"/>
            <a:r>
              <a:rPr lang="en-US" sz="3600" dirty="0">
                <a:solidFill>
                  <a:schemeClr val="accent6">
                    <a:lumMod val="50000"/>
                  </a:schemeClr>
                </a:solidFill>
              </a:rPr>
              <a:t>North Atlantic Treaty Organization (NATO) </a:t>
            </a:r>
            <a:r>
              <a:rPr lang="en-US" sz="3600" dirty="0" smtClean="0">
                <a:solidFill>
                  <a:schemeClr val="accent6">
                    <a:lumMod val="50000"/>
                  </a:schemeClr>
                </a:solidFill>
              </a:rPr>
              <a:t>was created as a defensive alliance against the Soviet Union.</a:t>
            </a:r>
            <a:r>
              <a:rPr lang="en-US" sz="3600" dirty="0">
                <a:solidFill>
                  <a:schemeClr val="accent6">
                    <a:lumMod val="50000"/>
                  </a:schemeClr>
                </a:solidFill>
              </a:rPr>
              <a:t/>
            </a:r>
            <a:br>
              <a:rPr lang="en-US" sz="3600" dirty="0">
                <a:solidFill>
                  <a:schemeClr val="accent6">
                    <a:lumMod val="50000"/>
                  </a:schemeClr>
                </a:solidFill>
              </a:rPr>
            </a:br>
            <a:endParaRPr lang="en-US" sz="3600" dirty="0">
              <a:solidFill>
                <a:schemeClr val="accent6">
                  <a:lumMod val="50000"/>
                </a:schemeClr>
              </a:solidFill>
            </a:endParaRPr>
          </a:p>
        </p:txBody>
      </p:sp>
      <p:sp>
        <p:nvSpPr>
          <p:cNvPr id="3" name="Content Placeholder 2"/>
          <p:cNvSpPr>
            <a:spLocks noGrp="1"/>
          </p:cNvSpPr>
          <p:nvPr>
            <p:ph sz="quarter" idx="13"/>
          </p:nvPr>
        </p:nvSpPr>
        <p:spPr>
          <a:xfrm>
            <a:off x="838200" y="457200"/>
            <a:ext cx="6400800" cy="3474720"/>
          </a:xfrm>
        </p:spPr>
        <p:txBody>
          <a:bodyPr/>
          <a:lstStyle/>
          <a:p>
            <a:endParaRPr lang="en-US" dirty="0"/>
          </a:p>
          <a:p>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533400" y="268406"/>
            <a:ext cx="5562600" cy="3930098"/>
          </a:xfrm>
          <a:prstGeom prst="rect">
            <a:avLst/>
          </a:prstGeom>
        </p:spPr>
      </p:pic>
      <p:sp>
        <p:nvSpPr>
          <p:cNvPr id="5" name="Rounded Rectangle 4"/>
          <p:cNvSpPr/>
          <p:nvPr/>
        </p:nvSpPr>
        <p:spPr>
          <a:xfrm>
            <a:off x="6172200" y="268406"/>
            <a:ext cx="2819400" cy="393009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u="sng" dirty="0" smtClean="0"/>
              <a:t>NATO Members: </a:t>
            </a:r>
          </a:p>
          <a:p>
            <a:pPr algn="ctr"/>
            <a:endParaRPr lang="en-US" dirty="0"/>
          </a:p>
          <a:p>
            <a:pPr algn="ctr"/>
            <a:r>
              <a:rPr lang="en-US" dirty="0" smtClean="0"/>
              <a:t>The United States</a:t>
            </a:r>
          </a:p>
          <a:p>
            <a:pPr algn="ctr"/>
            <a:r>
              <a:rPr lang="en-US" dirty="0" smtClean="0"/>
              <a:t>Canada</a:t>
            </a:r>
          </a:p>
          <a:p>
            <a:pPr algn="ctr"/>
            <a:r>
              <a:rPr lang="en-US" dirty="0" smtClean="0"/>
              <a:t>England</a:t>
            </a:r>
          </a:p>
          <a:p>
            <a:pPr algn="ctr"/>
            <a:r>
              <a:rPr lang="en-US" dirty="0" smtClean="0"/>
              <a:t>France</a:t>
            </a:r>
          </a:p>
          <a:p>
            <a:pPr algn="ctr"/>
            <a:r>
              <a:rPr lang="en-US" dirty="0" smtClean="0"/>
              <a:t>Spain </a:t>
            </a:r>
          </a:p>
          <a:p>
            <a:pPr algn="ctr"/>
            <a:r>
              <a:rPr lang="en-US" dirty="0" smtClean="0"/>
              <a:t>Portugal</a:t>
            </a:r>
          </a:p>
          <a:p>
            <a:pPr algn="ctr"/>
            <a:r>
              <a:rPr lang="en-US" dirty="0" smtClean="0"/>
              <a:t>Italy</a:t>
            </a:r>
          </a:p>
          <a:p>
            <a:pPr algn="ctr"/>
            <a:r>
              <a:rPr lang="en-US" dirty="0" smtClean="0"/>
              <a:t>West Germany</a:t>
            </a:r>
          </a:p>
          <a:p>
            <a:pPr algn="ctr"/>
            <a:r>
              <a:rPr lang="en-US" dirty="0" smtClean="0"/>
              <a:t>Greece </a:t>
            </a:r>
          </a:p>
          <a:p>
            <a:pPr algn="ctr"/>
            <a:r>
              <a:rPr lang="en-US" dirty="0" smtClean="0"/>
              <a:t>Turkey</a:t>
            </a:r>
            <a:endParaRPr lang="en-US" dirty="0"/>
          </a:p>
        </p:txBody>
      </p:sp>
    </p:spTree>
    <p:extLst>
      <p:ext uri="{BB962C8B-B14F-4D97-AF65-F5344CB8AC3E}">
        <p14:creationId xmlns:p14="http://schemas.microsoft.com/office/powerpoint/2010/main" val="32958754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181600"/>
            <a:ext cx="6511925" cy="1143000"/>
          </a:xfrm>
        </p:spPr>
        <p:txBody>
          <a:bodyPr/>
          <a:lstStyle/>
          <a:p>
            <a:r>
              <a:rPr lang="en-US" dirty="0" smtClean="0">
                <a:solidFill>
                  <a:schemeClr val="accent6">
                    <a:lumMod val="50000"/>
                  </a:schemeClr>
                </a:solidFill>
              </a:rPr>
              <a:t>The Warsaw Pact</a:t>
            </a:r>
            <a:endParaRPr lang="en-US"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57200" y="533400"/>
            <a:ext cx="5834867" cy="4221162"/>
          </a:xfrm>
        </p:spPr>
      </p:pic>
      <p:sp>
        <p:nvSpPr>
          <p:cNvPr id="5" name="Rounded Rectangle 4"/>
          <p:cNvSpPr/>
          <p:nvPr/>
        </p:nvSpPr>
        <p:spPr>
          <a:xfrm>
            <a:off x="6477000" y="457200"/>
            <a:ext cx="2286000" cy="434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The Soviet Union responded to NATO with its own defensive alliance in 1955, when it created the Warsaw Pact.  All of the nations of Eastern Europe – which the Soviet Union occupied militarily – were forced to join the alliance.</a:t>
            </a:r>
            <a:endParaRPr lang="en-US" dirty="0"/>
          </a:p>
        </p:txBody>
      </p:sp>
    </p:spTree>
    <p:extLst>
      <p:ext uri="{BB962C8B-B14F-4D97-AF65-F5344CB8AC3E}">
        <p14:creationId xmlns:p14="http://schemas.microsoft.com/office/powerpoint/2010/main" val="6293716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4371974"/>
            <a:ext cx="7543800" cy="2105025"/>
          </a:xfrm>
        </p:spPr>
        <p:txBody>
          <a:bodyPr/>
          <a:lstStyle/>
          <a:p>
            <a:pPr algn="l"/>
            <a:r>
              <a:rPr lang="en-US" sz="3200" dirty="0" smtClean="0">
                <a:solidFill>
                  <a:schemeClr val="accent6">
                    <a:lumMod val="50000"/>
                  </a:schemeClr>
                </a:solidFill>
              </a:rPr>
              <a:t>The Soviet Union controlled all of Eastern Europe.  Winston Churchill would claim that Eastern Europe was behind the “Iron Curtain.” </a:t>
            </a:r>
            <a:endParaRPr lang="en-US" sz="32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66800" y="190917"/>
            <a:ext cx="3810000" cy="417153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599" y="228600"/>
            <a:ext cx="2543175" cy="4133850"/>
          </a:xfrm>
          <a:prstGeom prst="rect">
            <a:avLst/>
          </a:prstGeom>
        </p:spPr>
      </p:pic>
    </p:spTree>
    <p:extLst>
      <p:ext uri="{BB962C8B-B14F-4D97-AF65-F5344CB8AC3E}">
        <p14:creationId xmlns:p14="http://schemas.microsoft.com/office/powerpoint/2010/main" val="11015174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4371975"/>
            <a:ext cx="8534399" cy="1143000"/>
          </a:xfrm>
        </p:spPr>
        <p:txBody>
          <a:bodyPr/>
          <a:lstStyle/>
          <a:p>
            <a:pPr algn="l"/>
            <a:r>
              <a:rPr lang="en-US" dirty="0" smtClean="0">
                <a:solidFill>
                  <a:schemeClr val="accent6">
                    <a:lumMod val="50000"/>
                  </a:schemeClr>
                </a:solidFill>
              </a:rPr>
              <a:t>Fear of Communism Leads to the Red Scare at Home...</a:t>
            </a:r>
            <a:endParaRPr lang="en-US" dirty="0">
              <a:solidFill>
                <a:schemeClr val="accent6">
                  <a:lumMod val="50000"/>
                </a:schemeClr>
              </a:solidFill>
            </a:endParaRPr>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514600" y="381000"/>
            <a:ext cx="4495801" cy="3572422"/>
          </a:xfrm>
        </p:spPr>
      </p:pic>
    </p:spTree>
    <p:extLst>
      <p:ext uri="{BB962C8B-B14F-4D97-AF65-F5344CB8AC3E}">
        <p14:creationId xmlns:p14="http://schemas.microsoft.com/office/powerpoint/2010/main" val="21793541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5562600"/>
            <a:ext cx="7620000" cy="838200"/>
          </a:xfrm>
        </p:spPr>
        <p:txBody>
          <a:bodyPr/>
          <a:lstStyle/>
          <a:p>
            <a:r>
              <a:rPr lang="en-US" sz="3600" dirty="0" smtClean="0">
                <a:solidFill>
                  <a:schemeClr val="accent6">
                    <a:lumMod val="50000"/>
                  </a:schemeClr>
                </a:solidFill>
              </a:rPr>
              <a:t>Soviets Acquire the Atomic Bomb</a:t>
            </a:r>
            <a:endParaRPr lang="en-US" sz="3600" dirty="0">
              <a:solidFill>
                <a:schemeClr val="accent6">
                  <a:lumMod val="50000"/>
                </a:schemeClr>
              </a:solidFill>
            </a:endParaRPr>
          </a:p>
        </p:txBody>
      </p:sp>
      <p:sp>
        <p:nvSpPr>
          <p:cNvPr id="8" name="Content Placeholder 7"/>
          <p:cNvSpPr>
            <a:spLocks noGrp="1"/>
          </p:cNvSpPr>
          <p:nvPr>
            <p:ph sz="quarter" idx="13"/>
          </p:nvPr>
        </p:nvSpPr>
        <p:spPr>
          <a:xfrm>
            <a:off x="304800" y="304800"/>
            <a:ext cx="5029200" cy="4800600"/>
          </a:xfrm>
        </p:spPr>
        <p:txBody>
          <a:bodyPr/>
          <a:lstStyle/>
          <a:p>
            <a:r>
              <a:rPr lang="en-US" dirty="0" smtClean="0"/>
              <a:t>Assisted by the espionage of Julius and Ethel Rosenberg, the Soviet Union acquired the nuclear bomb in 1949.  The American monopoly on the nuclear bomb was over, and the Cold War had become a much more dangerous and frightening conflict.  The Russians could now match our strength with atomic weapons of their own.   </a:t>
            </a:r>
            <a:endParaRPr lang="en-US" dirty="0"/>
          </a:p>
        </p:txBody>
      </p:sp>
      <p:pic>
        <p:nvPicPr>
          <p:cNvPr id="10" name="Content Placeholder 9"/>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rot="21262710">
            <a:off x="1768333" y="3511794"/>
            <a:ext cx="3346450" cy="2041334"/>
          </a:xfr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228600"/>
            <a:ext cx="3462801" cy="4953000"/>
          </a:xfrm>
          <a:prstGeom prst="rect">
            <a:avLst/>
          </a:prstGeom>
        </p:spPr>
      </p:pic>
    </p:spTree>
    <p:extLst>
      <p:ext uri="{BB962C8B-B14F-4D97-AF65-F5344CB8AC3E}">
        <p14:creationId xmlns:p14="http://schemas.microsoft.com/office/powerpoint/2010/main" val="6192673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3636085" cy="533401"/>
          </a:xfrm>
        </p:spPr>
        <p:txBody>
          <a:bodyPr/>
          <a:lstStyle/>
          <a:p>
            <a:r>
              <a:rPr lang="en-US" dirty="0" smtClean="0">
                <a:solidFill>
                  <a:schemeClr val="accent6">
                    <a:lumMod val="50000"/>
                  </a:schemeClr>
                </a:solidFill>
              </a:rPr>
              <a:t>The Fall of China</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94225" y="1000134"/>
            <a:ext cx="4016375" cy="5056169"/>
          </a:xfrm>
        </p:spPr>
      </p:pic>
      <p:sp>
        <p:nvSpPr>
          <p:cNvPr id="4" name="Text Placeholder 3"/>
          <p:cNvSpPr>
            <a:spLocks noGrp="1"/>
          </p:cNvSpPr>
          <p:nvPr>
            <p:ph type="body" sz="half" idx="2"/>
          </p:nvPr>
        </p:nvSpPr>
        <p:spPr>
          <a:xfrm>
            <a:off x="457200" y="1143000"/>
            <a:ext cx="4038600" cy="5257800"/>
          </a:xfrm>
        </p:spPr>
        <p:txBody>
          <a:bodyPr/>
          <a:lstStyle/>
          <a:p>
            <a:r>
              <a:rPr lang="en-US" sz="2000" dirty="0" smtClean="0">
                <a:solidFill>
                  <a:schemeClr val="accent5"/>
                </a:solidFill>
              </a:rPr>
              <a:t>The Communist takeover of China shortly after World War II increased American fears of communist domination of most of the world.  Rather than becoming strong allies, however, the communist nations of China and the Soviet Union eventually became rivals for territory and diplomatic influence.  The split between the Soviets and the Chinese was not immediately clear to Americans; however, under President Richard Nixon, Americans began to exploit the differences between the two nations.</a:t>
            </a:r>
            <a:endParaRPr lang="en-US" sz="2000" dirty="0">
              <a:solidFill>
                <a:schemeClr val="accent5"/>
              </a:solidFill>
            </a:endParaRPr>
          </a:p>
        </p:txBody>
      </p:sp>
    </p:spTree>
    <p:extLst>
      <p:ext uri="{BB962C8B-B14F-4D97-AF65-F5344CB8AC3E}">
        <p14:creationId xmlns:p14="http://schemas.microsoft.com/office/powerpoint/2010/main" val="20944525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0" y="0"/>
            <a:ext cx="9296400" cy="7239393"/>
          </a:xfrm>
        </p:spPr>
      </p:pic>
      <p:sp>
        <p:nvSpPr>
          <p:cNvPr id="2" name="Title 1"/>
          <p:cNvSpPr>
            <a:spLocks noGrp="1"/>
          </p:cNvSpPr>
          <p:nvPr>
            <p:ph type="title"/>
          </p:nvPr>
        </p:nvSpPr>
        <p:spPr>
          <a:xfrm>
            <a:off x="609600" y="381000"/>
            <a:ext cx="7696200" cy="1143000"/>
          </a:xfrm>
        </p:spPr>
        <p:txBody>
          <a:bodyPr/>
          <a:lstStyle/>
          <a:p>
            <a:r>
              <a:rPr lang="en-US" dirty="0" smtClean="0">
                <a:solidFill>
                  <a:schemeClr val="accent6">
                    <a:lumMod val="50000"/>
                  </a:schemeClr>
                </a:solidFill>
              </a:rPr>
              <a:t>The Korean War Amplifies Fears of Communism</a:t>
            </a:r>
            <a:endParaRPr lang="en-US" dirty="0">
              <a:solidFill>
                <a:schemeClr val="accent6">
                  <a:lumMod val="50000"/>
                </a:scheme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84345">
            <a:off x="5390906" y="2769893"/>
            <a:ext cx="2834640" cy="402336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175" y="3455085"/>
            <a:ext cx="4877226" cy="3402915"/>
          </a:xfrm>
          <a:prstGeom prst="rect">
            <a:avLst/>
          </a:prstGeom>
        </p:spPr>
      </p:pic>
    </p:spTree>
    <p:extLst>
      <p:ext uri="{BB962C8B-B14F-4D97-AF65-F5344CB8AC3E}">
        <p14:creationId xmlns:p14="http://schemas.microsoft.com/office/powerpoint/2010/main" val="3337872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2" y="152400"/>
            <a:ext cx="2895600" cy="1143000"/>
          </a:xfrm>
        </p:spPr>
        <p:txBody>
          <a:bodyPr>
            <a:normAutofit fontScale="90000"/>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Major Conflicts During the Cold War Era</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24200" y="1371600"/>
            <a:ext cx="5679107" cy="3962400"/>
          </a:xfrm>
        </p:spPr>
      </p:pic>
      <p:sp>
        <p:nvSpPr>
          <p:cNvPr id="3" name="Content Placeholder 2"/>
          <p:cNvSpPr>
            <a:spLocks noGrp="1"/>
          </p:cNvSpPr>
          <p:nvPr>
            <p:ph type="body" sz="half" idx="2"/>
          </p:nvPr>
        </p:nvSpPr>
        <p:spPr>
          <a:xfrm>
            <a:off x="152400" y="1295400"/>
            <a:ext cx="3124200" cy="4800600"/>
          </a:xfrm>
        </p:spPr>
        <p:txBody>
          <a:bodyPr rtlCol="0">
            <a:normAutofit/>
          </a:bodyPr>
          <a:lstStyle/>
          <a:p>
            <a:pPr marL="342900" indent="-342900" fontAlgn="auto">
              <a:spcAft>
                <a:spcPts val="0"/>
              </a:spcAft>
              <a:buClr>
                <a:schemeClr val="accent6">
                  <a:lumMod val="75000"/>
                </a:schemeClr>
              </a:buClr>
              <a:buAutoNum type="arabicPeriod"/>
              <a:defRPr/>
            </a:pPr>
            <a:r>
              <a:rPr lang="en-US" b="1" dirty="0" smtClean="0">
                <a:solidFill>
                  <a:schemeClr val="tx1"/>
                </a:solidFill>
              </a:rPr>
              <a:t>North Korea attacked South Korea in the summer of 1950.</a:t>
            </a:r>
          </a:p>
          <a:p>
            <a:pPr marL="342900" indent="-342900" fontAlgn="auto">
              <a:spcAft>
                <a:spcPts val="0"/>
              </a:spcAft>
              <a:buClr>
                <a:schemeClr val="accent6">
                  <a:lumMod val="75000"/>
                </a:schemeClr>
              </a:buClr>
              <a:buAutoNum type="arabicPeriod"/>
              <a:defRPr/>
            </a:pPr>
            <a:endParaRPr lang="en-US" b="1" dirty="0">
              <a:solidFill>
                <a:schemeClr val="tx1"/>
              </a:solidFill>
            </a:endParaRPr>
          </a:p>
          <a:p>
            <a:pPr marL="342900" indent="-342900" fontAlgn="auto">
              <a:spcAft>
                <a:spcPts val="0"/>
              </a:spcAft>
              <a:buClr>
                <a:schemeClr val="accent6">
                  <a:lumMod val="75000"/>
                </a:schemeClr>
              </a:buClr>
              <a:buAutoNum type="arabicPeriod"/>
              <a:defRPr/>
            </a:pPr>
            <a:r>
              <a:rPr lang="en-US" b="1" dirty="0" smtClean="0">
                <a:solidFill>
                  <a:schemeClr val="tx1"/>
                </a:solidFill>
              </a:rPr>
              <a:t>The United Nations gave permission for American forces to restore South Korea by invading. </a:t>
            </a:r>
          </a:p>
          <a:p>
            <a:pPr marL="342900" indent="-342900" fontAlgn="auto">
              <a:spcAft>
                <a:spcPts val="0"/>
              </a:spcAft>
              <a:buClr>
                <a:schemeClr val="accent6">
                  <a:lumMod val="75000"/>
                </a:schemeClr>
              </a:buClr>
              <a:buAutoNum type="arabicPeriod"/>
              <a:defRPr/>
            </a:pPr>
            <a:endParaRPr lang="en-US" b="1" dirty="0">
              <a:solidFill>
                <a:schemeClr val="tx1"/>
              </a:solidFill>
            </a:endParaRPr>
          </a:p>
          <a:p>
            <a:pPr marL="342900" indent="-342900" fontAlgn="auto">
              <a:spcAft>
                <a:spcPts val="0"/>
              </a:spcAft>
              <a:buClr>
                <a:schemeClr val="accent6">
                  <a:lumMod val="75000"/>
                </a:schemeClr>
              </a:buClr>
              <a:buAutoNum type="arabicPeriod"/>
              <a:defRPr/>
            </a:pPr>
            <a:r>
              <a:rPr lang="en-US" b="1" dirty="0" smtClean="0">
                <a:solidFill>
                  <a:schemeClr val="tx1"/>
                </a:solidFill>
              </a:rPr>
              <a:t>MacArthur and his soldiers pushed the North Koreans out of South Korea; then, they attempted to take over North Korea.</a:t>
            </a:r>
          </a:p>
          <a:p>
            <a:pPr marL="342900" indent="-342900" fontAlgn="auto">
              <a:spcAft>
                <a:spcPts val="0"/>
              </a:spcAft>
              <a:buClr>
                <a:schemeClr val="accent6">
                  <a:lumMod val="75000"/>
                </a:schemeClr>
              </a:buClr>
              <a:buAutoNum type="arabicPeriod"/>
              <a:defRPr/>
            </a:pPr>
            <a:endParaRPr lang="en-US"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China entered the war and pushed Americans back to the 38</a:t>
            </a:r>
            <a:r>
              <a:rPr lang="en-US" i="1" strike="sngStrike" baseline="30000" dirty="0" smtClean="0">
                <a:solidFill>
                  <a:schemeClr val="tx1">
                    <a:lumMod val="75000"/>
                    <a:lumOff val="25000"/>
                  </a:schemeClr>
                </a:solidFill>
              </a:rPr>
              <a:t>th</a:t>
            </a:r>
            <a:r>
              <a:rPr lang="en-US" i="1" strike="sngStrike" dirty="0" smtClean="0">
                <a:solidFill>
                  <a:schemeClr val="tx1">
                    <a:lumMod val="75000"/>
                    <a:lumOff val="25000"/>
                  </a:schemeClr>
                </a:solidFill>
              </a:rPr>
              <a:t> Parallel, and the war ended in a stalemate.</a:t>
            </a:r>
          </a:p>
          <a:p>
            <a:pPr fontAlgn="auto">
              <a:spcAft>
                <a:spcPts val="0"/>
              </a:spcAft>
              <a:buClr>
                <a:schemeClr val="accent6">
                  <a:lumMod val="75000"/>
                </a:schemeClr>
              </a:buClr>
              <a:defRPr/>
            </a:pPr>
            <a:endParaRPr lang="en-US" dirty="0" smtClean="0">
              <a:solidFill>
                <a:schemeClr val="tx1">
                  <a:lumMod val="75000"/>
                  <a:lumOff val="25000"/>
                </a:schemeClr>
              </a:solidFill>
            </a:endParaRPr>
          </a:p>
          <a:p>
            <a:pPr fontAlgn="auto">
              <a:spcAft>
                <a:spcPts val="0"/>
              </a:spcAft>
              <a:buClr>
                <a:schemeClr val="accent6">
                  <a:lumMod val="75000"/>
                </a:schemeClr>
              </a:buClr>
              <a:defRPr/>
            </a:pPr>
            <a:endParaRPr lang="en-US" dirty="0" smtClean="0">
              <a:solidFill>
                <a:schemeClr val="tx1">
                  <a:lumMod val="75000"/>
                  <a:lumOff val="25000"/>
                </a:schemeClr>
              </a:solidFill>
            </a:endParaRPr>
          </a:p>
        </p:txBody>
      </p:sp>
      <p:sp>
        <p:nvSpPr>
          <p:cNvPr id="9" name="Rounded Rectangle 8"/>
          <p:cNvSpPr/>
          <p:nvPr/>
        </p:nvSpPr>
        <p:spPr>
          <a:xfrm>
            <a:off x="304800" y="5452281"/>
            <a:ext cx="8686800"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American involvement in the Korean War in the early 1950s reflected the American foreign policy of containment of communism.  After communist North Korea invaded South Korea, American military forces led a UN counterattack. </a:t>
            </a:r>
            <a:endParaRPr lang="en-US" dirty="0"/>
          </a:p>
        </p:txBody>
      </p:sp>
      <p:sp>
        <p:nvSpPr>
          <p:cNvPr id="10" name="Rounded Rectangle 9"/>
          <p:cNvSpPr/>
          <p:nvPr/>
        </p:nvSpPr>
        <p:spPr>
          <a:xfrm>
            <a:off x="2819400" y="228600"/>
            <a:ext cx="6172200" cy="990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smtClean="0"/>
              <a:t>The Korean War ends in a STALEMATE.</a:t>
            </a:r>
            <a:endParaRPr lang="en-US" sz="2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676400"/>
            <a:ext cx="6629400" cy="4029977"/>
          </a:xfrm>
          <a:prstGeom prst="rect">
            <a:avLst/>
          </a:prstGeom>
        </p:spPr>
      </p:pic>
      <p:sp>
        <p:nvSpPr>
          <p:cNvPr id="4" name="Title 3"/>
          <p:cNvSpPr>
            <a:spLocks noGrp="1"/>
          </p:cNvSpPr>
          <p:nvPr>
            <p:ph type="title"/>
          </p:nvPr>
        </p:nvSpPr>
        <p:spPr>
          <a:xfrm>
            <a:off x="457200" y="228600"/>
            <a:ext cx="8001000" cy="1371600"/>
          </a:xfrm>
        </p:spPr>
        <p:txBody>
          <a:bodyPr/>
          <a:lstStyle/>
          <a:p>
            <a:pPr marL="320040" indent="-320040" algn="l" fontAlgn="auto">
              <a:spcAft>
                <a:spcPts val="0"/>
              </a:spcAft>
              <a:buClr>
                <a:schemeClr val="accent6">
                  <a:lumMod val="75000"/>
                </a:schemeClr>
              </a:buClr>
              <a:defRPr/>
            </a:pPr>
            <a:r>
              <a:rPr lang="en-US" dirty="0" smtClean="0">
                <a:solidFill>
                  <a:schemeClr val="accent6">
                    <a:lumMod val="50000"/>
                  </a:schemeClr>
                </a:solidFill>
              </a:rPr>
              <a:t>The Cold War Between the United States and the USSR</a:t>
            </a:r>
            <a:endParaRPr lang="en-US" dirty="0">
              <a:solidFill>
                <a:schemeClr val="accent6">
                  <a:lumMod val="50000"/>
                </a:schemeClr>
              </a:solidFill>
            </a:endParaRPr>
          </a:p>
        </p:txBody>
      </p:sp>
      <p:sp>
        <p:nvSpPr>
          <p:cNvPr id="18435" name="Text Placeholder 4"/>
          <p:cNvSpPr>
            <a:spLocks noGrp="1"/>
          </p:cNvSpPr>
          <p:nvPr>
            <p:ph type="body" idx="1"/>
          </p:nvPr>
        </p:nvSpPr>
        <p:spPr>
          <a:xfrm>
            <a:off x="457200" y="5706377"/>
            <a:ext cx="8458200" cy="836613"/>
          </a:xfrm>
        </p:spPr>
        <p:txBody>
          <a:bodyPr/>
          <a:lstStyle/>
          <a:p>
            <a:pPr algn="l"/>
            <a:r>
              <a:rPr lang="en-US" dirty="0" smtClean="0">
                <a:solidFill>
                  <a:schemeClr val="accent6">
                    <a:lumMod val="50000"/>
                  </a:schemeClr>
                </a:solidFill>
              </a:rPr>
              <a:t>A War of Ideology and Visions, 1945 – 1991.  The Cold War lasted from the end of World War II until the collapse of the Soviet Union.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2" y="152400"/>
            <a:ext cx="2895600" cy="1143000"/>
          </a:xfrm>
        </p:spPr>
        <p:txBody>
          <a:bodyPr>
            <a:normAutofit fontScale="90000"/>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Major Conflicts During the Cold War Era</a:t>
            </a:r>
          </a:p>
        </p:txBody>
      </p:sp>
      <p:sp>
        <p:nvSpPr>
          <p:cNvPr id="3" name="Content Placeholder 2"/>
          <p:cNvSpPr>
            <a:spLocks noGrp="1"/>
          </p:cNvSpPr>
          <p:nvPr>
            <p:ph type="body" sz="half" idx="2"/>
          </p:nvPr>
        </p:nvSpPr>
        <p:spPr>
          <a:xfrm>
            <a:off x="152400" y="1295400"/>
            <a:ext cx="3276600" cy="4800600"/>
          </a:xfrm>
        </p:spPr>
        <p:txBody>
          <a:bodyPr rtlCol="0">
            <a:normAutofit/>
          </a:bodyPr>
          <a:lstStyle/>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North Korea attacked South Korea in the summer of 1950.</a:t>
            </a:r>
          </a:p>
          <a:p>
            <a:pPr marL="342900" indent="-342900" fontAlgn="auto">
              <a:spcAft>
                <a:spcPts val="0"/>
              </a:spcAft>
              <a:buClr>
                <a:schemeClr val="accent6">
                  <a:lumMod val="75000"/>
                </a:schemeClr>
              </a:buClr>
              <a:buAutoNum type="arabicPeriod"/>
              <a:defRPr/>
            </a:pPr>
            <a:endParaRPr lang="en-US" i="1"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The United Nations gave permission for American forces to restore South Korea by invading</a:t>
            </a:r>
            <a:r>
              <a:rPr lang="en-US" i="1" dirty="0" smtClean="0">
                <a:solidFill>
                  <a:schemeClr val="tx1">
                    <a:lumMod val="75000"/>
                    <a:lumOff val="25000"/>
                  </a:schemeClr>
                </a:solidFill>
              </a:rPr>
              <a:t>. </a:t>
            </a:r>
          </a:p>
          <a:p>
            <a:pPr marL="342900" indent="-342900" fontAlgn="auto">
              <a:spcAft>
                <a:spcPts val="0"/>
              </a:spcAft>
              <a:buClr>
                <a:schemeClr val="accent6">
                  <a:lumMod val="75000"/>
                </a:schemeClr>
              </a:buClr>
              <a:buAutoNum type="arabicPeriod"/>
              <a:defRPr/>
            </a:pPr>
            <a:endParaRPr lang="en-US" i="1"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i="1" strike="sngStrike" dirty="0" smtClean="0">
                <a:solidFill>
                  <a:schemeClr val="tx1">
                    <a:lumMod val="75000"/>
                    <a:lumOff val="25000"/>
                  </a:schemeClr>
                </a:solidFill>
              </a:rPr>
              <a:t>MacArthur and his soldiers pushed the North Koreans out of South Korea; then, they attempted to take over North Korea.</a:t>
            </a:r>
          </a:p>
          <a:p>
            <a:pPr marL="342900" indent="-342900" fontAlgn="auto">
              <a:spcAft>
                <a:spcPts val="0"/>
              </a:spcAft>
              <a:buClr>
                <a:schemeClr val="accent6">
                  <a:lumMod val="75000"/>
                </a:schemeClr>
              </a:buClr>
              <a:buAutoNum type="arabicPeriod"/>
              <a:defRPr/>
            </a:pPr>
            <a:endParaRPr lang="en-US"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b="1" dirty="0" smtClean="0">
                <a:solidFill>
                  <a:schemeClr val="tx1"/>
                </a:solidFill>
              </a:rPr>
              <a:t>China entered the war and pushed Americans back to the 38</a:t>
            </a:r>
            <a:r>
              <a:rPr lang="en-US" b="1" baseline="30000" dirty="0" smtClean="0">
                <a:solidFill>
                  <a:schemeClr val="tx1"/>
                </a:solidFill>
              </a:rPr>
              <a:t>th</a:t>
            </a:r>
            <a:r>
              <a:rPr lang="en-US" b="1" dirty="0" smtClean="0">
                <a:solidFill>
                  <a:schemeClr val="tx1"/>
                </a:solidFill>
              </a:rPr>
              <a:t> Parallel, and the war ended in a stalemate.</a:t>
            </a:r>
          </a:p>
          <a:p>
            <a:pPr fontAlgn="auto">
              <a:spcAft>
                <a:spcPts val="0"/>
              </a:spcAft>
              <a:buClr>
                <a:schemeClr val="accent6">
                  <a:lumMod val="75000"/>
                </a:schemeClr>
              </a:buClr>
              <a:defRPr/>
            </a:pPr>
            <a:endParaRPr lang="en-US" b="1" dirty="0" smtClean="0">
              <a:solidFill>
                <a:schemeClr val="tx1"/>
              </a:solidFill>
            </a:endParaRPr>
          </a:p>
          <a:p>
            <a:pPr fontAlgn="auto">
              <a:spcAft>
                <a:spcPts val="0"/>
              </a:spcAft>
              <a:buClr>
                <a:schemeClr val="accent6">
                  <a:lumMod val="75000"/>
                </a:schemeClr>
              </a:buClr>
              <a:defRPr/>
            </a:pPr>
            <a:endParaRPr lang="en-US" b="1" dirty="0" smtClean="0">
              <a:solidFill>
                <a:schemeClr val="tx1"/>
              </a:solidFill>
            </a:endParaRPr>
          </a:p>
        </p:txBody>
      </p:sp>
      <p:sp>
        <p:nvSpPr>
          <p:cNvPr id="9" name="Rounded Rectangle 8"/>
          <p:cNvSpPr/>
          <p:nvPr/>
        </p:nvSpPr>
        <p:spPr>
          <a:xfrm>
            <a:off x="304800" y="5452280"/>
            <a:ext cx="8686800" cy="125331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After American forces drove deep into North Korea, Communist Chinese forces came into the war on the side of North Korea, and although the war threatened to widen, it eventually ended in a stalemate.  Communist North Korea, led by Kim Il Sung, and democratic and capitalist South Korea, which prospers today. </a:t>
            </a:r>
            <a:endParaRPr lang="en-US" dirty="0"/>
          </a:p>
        </p:txBody>
      </p:sp>
      <p:sp>
        <p:nvSpPr>
          <p:cNvPr id="10" name="Rounded Rectangle 9"/>
          <p:cNvSpPr/>
          <p:nvPr/>
        </p:nvSpPr>
        <p:spPr>
          <a:xfrm>
            <a:off x="2819400" y="228600"/>
            <a:ext cx="6172200" cy="990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smtClean="0"/>
              <a:t>The Korean War ends in a STALEMATE.</a:t>
            </a:r>
            <a:endParaRPr lang="en-US" sz="2400" b="1"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81400" y="1388723"/>
            <a:ext cx="5358190" cy="3792877"/>
          </a:xfrm>
        </p:spPr>
      </p:pic>
    </p:spTree>
    <p:extLst>
      <p:ext uri="{BB962C8B-B14F-4D97-AF65-F5344CB8AC3E}">
        <p14:creationId xmlns:p14="http://schemas.microsoft.com/office/powerpoint/2010/main" val="29932776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472" y="5257800"/>
            <a:ext cx="4953000" cy="1143000"/>
          </a:xfrm>
        </p:spPr>
        <p:txBody>
          <a:bodyPr/>
          <a:lstStyle/>
          <a:p>
            <a:pPr algn="l"/>
            <a:r>
              <a:rPr lang="en-US" sz="3200" dirty="0" smtClean="0">
                <a:solidFill>
                  <a:schemeClr val="accent6">
                    <a:lumMod val="50000"/>
                  </a:schemeClr>
                </a:solidFill>
              </a:rPr>
              <a:t>Dwight Eisenhower &amp; “Massive Retaliation”</a:t>
            </a:r>
            <a:endParaRPr lang="en-US" sz="3200" dirty="0">
              <a:solidFill>
                <a:schemeClr val="accent6">
                  <a:lumMod val="50000"/>
                </a:schemeClr>
              </a:solidFill>
            </a:endParaRPr>
          </a:p>
        </p:txBody>
      </p:sp>
      <p:sp>
        <p:nvSpPr>
          <p:cNvPr id="3" name="Content Placeholder 2"/>
          <p:cNvSpPr>
            <a:spLocks noGrp="1"/>
          </p:cNvSpPr>
          <p:nvPr>
            <p:ph sz="quarter" idx="13"/>
          </p:nvPr>
        </p:nvSpPr>
        <p:spPr>
          <a:xfrm>
            <a:off x="304800" y="304800"/>
            <a:ext cx="4184903" cy="4876800"/>
          </a:xfrm>
        </p:spPr>
        <p:txBody>
          <a:bodyPr/>
          <a:lstStyle/>
          <a:p>
            <a:r>
              <a:rPr lang="en-US" dirty="0" smtClean="0"/>
              <a:t>After the Soviet Union matched the United States in nuclear weaponry in the 1950s, the threat of a nuclear war that would destroy both countries was ever-present for the remainder of the Cold War.  Under Eisenhower, the United States adopted a policy of “massive retaliation” to deter any nuclear strike by the Soviets.  Both nations understood the consequences of a nuclear strike would be grave: “Mutually Assured Destruction (MAD).”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876800" y="304800"/>
            <a:ext cx="3040699" cy="4919641"/>
          </a:xfrm>
        </p:spPr>
      </p:pic>
    </p:spTree>
    <p:extLst>
      <p:ext uri="{BB962C8B-B14F-4D97-AF65-F5344CB8AC3E}">
        <p14:creationId xmlns:p14="http://schemas.microsoft.com/office/powerpoint/2010/main" val="21127780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1" y="2209800"/>
            <a:ext cx="4170380" cy="1258493"/>
          </a:xfrm>
        </p:spPr>
        <p:txBody>
          <a:bodyPr/>
          <a:lstStyle/>
          <a:p>
            <a:r>
              <a:rPr lang="en-US" dirty="0" smtClean="0">
                <a:solidFill>
                  <a:schemeClr val="accent6">
                    <a:lumMod val="50000"/>
                  </a:schemeClr>
                </a:solidFill>
              </a:rPr>
              <a:t>The Fear of Communism </a:t>
            </a:r>
            <a:endParaRPr lang="en-US" dirty="0">
              <a:solidFill>
                <a:schemeClr val="accent6">
                  <a:lumMod val="50000"/>
                </a:schemeClr>
              </a:solidFill>
            </a:endParaRPr>
          </a:p>
        </p:txBody>
      </p:sp>
      <p:sp>
        <p:nvSpPr>
          <p:cNvPr id="6" name="Text Placeholder 5"/>
          <p:cNvSpPr>
            <a:spLocks noGrp="1"/>
          </p:cNvSpPr>
          <p:nvPr>
            <p:ph type="body" sz="half" idx="2"/>
          </p:nvPr>
        </p:nvSpPr>
        <p:spPr>
          <a:xfrm>
            <a:off x="228601" y="3581399"/>
            <a:ext cx="4343398" cy="2860897"/>
          </a:xfrm>
        </p:spPr>
        <p:txBody>
          <a:bodyPr/>
          <a:lstStyle/>
          <a:p>
            <a:r>
              <a:rPr lang="en-US" sz="1600" dirty="0" smtClean="0"/>
              <a:t>The fear of communism and the threat of nuclear war affected American life throughout the Cold War.</a:t>
            </a:r>
          </a:p>
          <a:p>
            <a:r>
              <a:rPr lang="en-US" sz="1600" dirty="0" smtClean="0"/>
              <a:t>During the 1950s and 1960s, American schools regularly held drills to train children what to do in case of nuclear attack, and American citizens were urged by the government to build bomb shelters in their own basements. </a:t>
            </a:r>
            <a:endParaRPr lang="en-US" sz="1600" dirty="0"/>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228600"/>
            <a:ext cx="4218476" cy="3581400"/>
          </a:xfr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2373"/>
            <a:ext cx="1363070" cy="19431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42009">
            <a:off x="4726443" y="3626538"/>
            <a:ext cx="3249767" cy="2618220"/>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6136" y="392373"/>
            <a:ext cx="1363070" cy="1943100"/>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392373"/>
            <a:ext cx="1363070" cy="1943100"/>
          </a:xfrm>
          <a:prstGeom prst="rect">
            <a:avLst/>
          </a:prstGeom>
        </p:spPr>
      </p:pic>
    </p:spTree>
    <p:extLst>
      <p:ext uri="{BB962C8B-B14F-4D97-AF65-F5344CB8AC3E}">
        <p14:creationId xmlns:p14="http://schemas.microsoft.com/office/powerpoint/2010/main" val="19846822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6">
                    <a:lumMod val="50000"/>
                  </a:schemeClr>
                </a:solidFill>
              </a:rPr>
              <a:t>Espionage!</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8200" y="233052"/>
            <a:ext cx="4114800" cy="4686300"/>
          </a:xfrm>
        </p:spPr>
      </p:pic>
      <p:sp>
        <p:nvSpPr>
          <p:cNvPr id="4" name="Text Placeholder 3"/>
          <p:cNvSpPr>
            <a:spLocks noGrp="1"/>
          </p:cNvSpPr>
          <p:nvPr>
            <p:ph type="body" sz="half" idx="2"/>
          </p:nvPr>
        </p:nvSpPr>
        <p:spPr/>
        <p:txBody>
          <a:bodyPr/>
          <a:lstStyle/>
          <a:p>
            <a:r>
              <a:rPr lang="en-US" dirty="0" smtClean="0"/>
              <a:t>The convictions of Alger Hiss and Julius and Ethel Rosenberg for spying for the Soviet Union left many Americans in a panic.  Since the Soviet Union had gained government secrets like the ability to make the atomic bomb from spies, fears of communist agents in our midst ramped up.  The fear of communism was at an all time high. </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603" y="233052"/>
            <a:ext cx="3465830" cy="2700647"/>
          </a:xfrm>
          <a:prstGeom prst="rect">
            <a:avLst/>
          </a:prstGeom>
        </p:spPr>
      </p:pic>
      <p:sp>
        <p:nvSpPr>
          <p:cNvPr id="7" name="Rounded Rectangle 6"/>
          <p:cNvSpPr/>
          <p:nvPr/>
        </p:nvSpPr>
        <p:spPr>
          <a:xfrm>
            <a:off x="4514433" y="4267200"/>
            <a:ext cx="4324767" cy="190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Americans were stunned to learn that Alger Hiss had participated in acts of espionage.  When Julius and Ethel Rosenberg were discovered passing the secrets of the atomic weapon to the Soviets, they were </a:t>
            </a:r>
            <a:r>
              <a:rPr lang="en-US" i="1" u="sng" dirty="0" smtClean="0">
                <a:solidFill>
                  <a:schemeClr val="accent6">
                    <a:lumMod val="50000"/>
                  </a:schemeClr>
                </a:solidFill>
                <a:effectLst>
                  <a:outerShdw blurRad="38100" dist="38100" dir="2700000" algn="tl">
                    <a:srgbClr val="000000">
                      <a:alpha val="43137"/>
                    </a:srgbClr>
                  </a:outerShdw>
                </a:effectLst>
              </a:rPr>
              <a:t>executed</a:t>
            </a:r>
            <a:r>
              <a:rPr lang="en-US" dirty="0" smtClean="0"/>
              <a:t>. </a:t>
            </a:r>
            <a:endParaRPr lang="en-US" dirty="0"/>
          </a:p>
        </p:txBody>
      </p:sp>
    </p:spTree>
    <p:extLst>
      <p:ext uri="{BB962C8B-B14F-4D97-AF65-F5344CB8AC3E}">
        <p14:creationId xmlns:p14="http://schemas.microsoft.com/office/powerpoint/2010/main" val="29154751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943" y="2438785"/>
            <a:ext cx="4074237" cy="761615"/>
          </a:xfrm>
        </p:spPr>
        <p:txBody>
          <a:bodyPr/>
          <a:lstStyle/>
          <a:p>
            <a:r>
              <a:rPr lang="en-US" dirty="0" smtClean="0">
                <a:solidFill>
                  <a:schemeClr val="accent6">
                    <a:lumMod val="50000"/>
                  </a:schemeClr>
                </a:solidFill>
              </a:rPr>
              <a:t>Joseph McCarthy and the Red Scare</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0" y="304800"/>
            <a:ext cx="3978740" cy="3962400"/>
          </a:xfrm>
        </p:spPr>
      </p:pic>
      <p:sp>
        <p:nvSpPr>
          <p:cNvPr id="4" name="Text Placeholder 3"/>
          <p:cNvSpPr>
            <a:spLocks noGrp="1"/>
          </p:cNvSpPr>
          <p:nvPr>
            <p:ph type="body" sz="half" idx="2"/>
          </p:nvPr>
        </p:nvSpPr>
        <p:spPr>
          <a:xfrm>
            <a:off x="400943" y="3200400"/>
            <a:ext cx="4063482" cy="3505200"/>
          </a:xfrm>
        </p:spPr>
        <p:txBody>
          <a:bodyPr/>
          <a:lstStyle/>
          <a:p>
            <a:r>
              <a:rPr lang="en-US" dirty="0" smtClean="0"/>
              <a:t>Senator Joseph McCarthy played on American fears of communism by recklessly accusing many American government officials and other citizens of being communists based on flimsy or no evidence.  This led to the coining of the term </a:t>
            </a:r>
            <a:r>
              <a:rPr lang="en-US" i="1" u="sng" dirty="0" smtClean="0">
                <a:solidFill>
                  <a:schemeClr val="accent6">
                    <a:lumMod val="50000"/>
                  </a:schemeClr>
                </a:solidFill>
                <a:effectLst>
                  <a:outerShdw blurRad="38100" dist="38100" dir="2700000" algn="tl">
                    <a:srgbClr val="000000">
                      <a:alpha val="43137"/>
                    </a:srgbClr>
                  </a:outerShdw>
                </a:effectLst>
              </a:rPr>
              <a:t>McCarthyism</a:t>
            </a:r>
            <a:r>
              <a:rPr lang="en-US" dirty="0" smtClean="0"/>
              <a:t> – the making of false accusations based on rumor or guilt by association.  He was joined by the House Un-American Activities Committee (HUAC) during the Red Scare in hurling accusations against innocent Americans for his own political gain.  A small number of the men and women he accused actually had been associated with the communist party in the 1920s and 1930s – during the Great Depression, it had been a more popular group. </a:t>
            </a:r>
            <a:endParaRPr lang="en-US" dirty="0"/>
          </a:p>
        </p:txBody>
      </p:sp>
      <p:sp>
        <p:nvSpPr>
          <p:cNvPr id="6" name="Rounded Rectangle 5"/>
          <p:cNvSpPr/>
          <p:nvPr/>
        </p:nvSpPr>
        <p:spPr>
          <a:xfrm>
            <a:off x="4495800" y="4038600"/>
            <a:ext cx="4267200" cy="2209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After making false accusations against thousands of Americans charging a communist conspiracy, Joseph McCarthy was eventually censured by the US Senate.  After this public humiliation, he ended up drinking himself to death. </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03056">
            <a:off x="361656" y="247797"/>
            <a:ext cx="1638300" cy="196596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7044" y="22768"/>
            <a:ext cx="1662993" cy="2298737"/>
          </a:xfrm>
          <a:prstGeom prst="rect">
            <a:avLst/>
          </a:prstGeom>
        </p:spPr>
      </p:pic>
    </p:spTree>
    <p:extLst>
      <p:ext uri="{BB962C8B-B14F-4D97-AF65-F5344CB8AC3E}">
        <p14:creationId xmlns:p14="http://schemas.microsoft.com/office/powerpoint/2010/main" val="32110798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9861176" cy="6705600"/>
          </a:xfrm>
          <a:prstGeom prst="rect">
            <a:avLst/>
          </a:prstGeom>
        </p:spPr>
      </p:pic>
      <p:sp>
        <p:nvSpPr>
          <p:cNvPr id="6" name="Rounded Rectangle 5"/>
          <p:cNvSpPr/>
          <p:nvPr/>
        </p:nvSpPr>
        <p:spPr>
          <a:xfrm>
            <a:off x="457200" y="381000"/>
            <a:ext cx="8382000" cy="1066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400" dirty="0" smtClean="0">
                <a:solidFill>
                  <a:schemeClr val="accent6">
                    <a:lumMod val="50000"/>
                  </a:schemeClr>
                </a:solidFill>
              </a:rPr>
              <a:t>The Cuban Missile Crisis, 1962</a:t>
            </a:r>
            <a:endParaRPr lang="en-US" sz="4400" dirty="0">
              <a:solidFill>
                <a:schemeClr val="accent6">
                  <a:lumMod val="50000"/>
                </a:schemeClr>
              </a:solidFill>
            </a:endParaRPr>
          </a:p>
        </p:txBody>
      </p:sp>
    </p:spTree>
    <p:extLst>
      <p:ext uri="{BB962C8B-B14F-4D97-AF65-F5344CB8AC3E}">
        <p14:creationId xmlns:p14="http://schemas.microsoft.com/office/powerpoint/2010/main" val="16142677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876800"/>
            <a:ext cx="6511925" cy="1143000"/>
          </a:xfrm>
        </p:spPr>
        <p:txBody>
          <a:bodyPr/>
          <a:lstStyle/>
          <a:p>
            <a:pPr algn="l"/>
            <a:r>
              <a:rPr lang="en-US" dirty="0" smtClean="0">
                <a:solidFill>
                  <a:schemeClr val="accent6">
                    <a:lumMod val="50000"/>
                  </a:schemeClr>
                </a:solidFill>
              </a:rPr>
              <a:t>John F. Kennedy: Cold War Leadership </a:t>
            </a:r>
            <a:endParaRPr lang="en-US" dirty="0">
              <a:solidFill>
                <a:schemeClr val="accent6">
                  <a:lumMod val="50000"/>
                </a:schemeClr>
              </a:solidFill>
            </a:endParaRPr>
          </a:p>
        </p:txBody>
      </p:sp>
      <p:sp>
        <p:nvSpPr>
          <p:cNvPr id="6" name="Content Placeholder 5"/>
          <p:cNvSpPr>
            <a:spLocks noGrp="1"/>
          </p:cNvSpPr>
          <p:nvPr>
            <p:ph sz="quarter" idx="13"/>
          </p:nvPr>
        </p:nvSpPr>
        <p:spPr>
          <a:xfrm>
            <a:off x="304800" y="152400"/>
            <a:ext cx="4184903" cy="4724400"/>
          </a:xfrm>
        </p:spPr>
        <p:txBody>
          <a:bodyPr/>
          <a:lstStyle/>
          <a:p>
            <a:r>
              <a:rPr lang="en-US" dirty="0" smtClean="0"/>
              <a:t>President Kennedy pledged in his inaugural address that the United States would “pay any price, bear any burden, meet any hardship support any friend, oppose any foe, in order to assure the survival and the success of liberty.  In the same address, he also stated, “Ask not what your country can do for you; ask what you can do for your country.” </a:t>
            </a:r>
            <a:endParaRPr lang="en-US" dirty="0"/>
          </a:p>
        </p:txBody>
      </p:sp>
      <p:pic>
        <p:nvPicPr>
          <p:cNvPr id="8" name="Content Placeholder 7"/>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079795" y="381000"/>
            <a:ext cx="3425320" cy="4648200"/>
          </a:xfrm>
        </p:spPr>
      </p:pic>
    </p:spTree>
    <p:extLst>
      <p:ext uri="{BB962C8B-B14F-4D97-AF65-F5344CB8AC3E}">
        <p14:creationId xmlns:p14="http://schemas.microsoft.com/office/powerpoint/2010/main" val="14887933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0"/>
            <a:ext cx="8458200" cy="1143000"/>
          </a:xfrm>
        </p:spPr>
        <p:txBody>
          <a:bodyPr/>
          <a:lstStyle/>
          <a:p>
            <a:pPr algn="l"/>
            <a:r>
              <a:rPr lang="en-US" dirty="0" smtClean="0">
                <a:solidFill>
                  <a:schemeClr val="accent6">
                    <a:lumMod val="50000"/>
                  </a:schemeClr>
                </a:solidFill>
              </a:rPr>
              <a:t>Fidel Castro and the Bay of Pigs Invasion</a:t>
            </a:r>
            <a:endParaRPr lang="en-US" dirty="0">
              <a:solidFill>
                <a:schemeClr val="accent6">
                  <a:lumMod val="50000"/>
                </a:schemeClr>
              </a:solidFill>
            </a:endParaRPr>
          </a:p>
        </p:txBody>
      </p:sp>
      <p:sp>
        <p:nvSpPr>
          <p:cNvPr id="3" name="Content Placeholder 2"/>
          <p:cNvSpPr>
            <a:spLocks noGrp="1"/>
          </p:cNvSpPr>
          <p:nvPr>
            <p:ph sz="quarter" idx="13"/>
          </p:nvPr>
        </p:nvSpPr>
        <p:spPr>
          <a:xfrm>
            <a:off x="228600" y="228600"/>
            <a:ext cx="4261103" cy="5029200"/>
          </a:xfrm>
        </p:spPr>
        <p:txBody>
          <a:bodyPr/>
          <a:lstStyle/>
          <a:p>
            <a:r>
              <a:rPr lang="en-US" dirty="0" smtClean="0"/>
              <a:t>Cuba was also the site of Cold War confrontations.  Fidel Castro led a communist revolution that took over Cuba in the late 1950s.  Many Cubans fled to Florida and later the United States organized an attempt to invade and overthrow Castro.  This invasion, called “The Bay of Pigs” invasion, failed.  John F. Kennedy, who had inherited the plan from Eisenhower, refused to call in air strikes to assist the counter-revolution.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4400" y="228600"/>
            <a:ext cx="3221516" cy="50292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49016">
            <a:off x="4750579" y="2736845"/>
            <a:ext cx="1857375" cy="2457450"/>
          </a:xfrm>
          <a:prstGeom prst="rect">
            <a:avLst/>
          </a:prstGeom>
        </p:spPr>
      </p:pic>
    </p:spTree>
    <p:extLst>
      <p:ext uri="{BB962C8B-B14F-4D97-AF65-F5344CB8AC3E}">
        <p14:creationId xmlns:p14="http://schemas.microsoft.com/office/powerpoint/2010/main" val="16212651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8185" y="4724400"/>
            <a:ext cx="4800600" cy="1981200"/>
          </a:xfrm>
        </p:spPr>
        <p:txBody>
          <a:bodyPr/>
          <a:lstStyle/>
          <a:p>
            <a:pPr algn="l"/>
            <a:r>
              <a:rPr lang="en-US" sz="3200" dirty="0" smtClean="0">
                <a:solidFill>
                  <a:schemeClr val="accent6">
                    <a:lumMod val="50000"/>
                  </a:schemeClr>
                </a:solidFill>
              </a:rPr>
              <a:t>The Cuban Missile Crisis, October 1962</a:t>
            </a:r>
            <a:endParaRPr lang="en-US" sz="3200" dirty="0">
              <a:solidFill>
                <a:schemeClr val="accent6">
                  <a:lumMod val="50000"/>
                </a:schemeClr>
              </a:solidFill>
            </a:endParaRPr>
          </a:p>
        </p:txBody>
      </p:sp>
      <p:sp>
        <p:nvSpPr>
          <p:cNvPr id="3" name="Content Placeholder 2"/>
          <p:cNvSpPr>
            <a:spLocks noGrp="1"/>
          </p:cNvSpPr>
          <p:nvPr>
            <p:ph sz="quarter" idx="13"/>
          </p:nvPr>
        </p:nvSpPr>
        <p:spPr>
          <a:xfrm>
            <a:off x="228600" y="304800"/>
            <a:ext cx="4261103" cy="5181599"/>
          </a:xfrm>
        </p:spPr>
        <p:txBody>
          <a:bodyPr/>
          <a:lstStyle/>
          <a:p>
            <a:r>
              <a:rPr lang="en-US" sz="2000" dirty="0" smtClean="0">
                <a:solidFill>
                  <a:schemeClr val="tx1">
                    <a:lumMod val="75000"/>
                    <a:lumOff val="25000"/>
                  </a:schemeClr>
                </a:solidFill>
              </a:rPr>
              <a:t>In 1962, the US discovered that the Soviet Union had stationed </a:t>
            </a:r>
            <a:r>
              <a:rPr lang="en-US" sz="2000" b="1" i="1" u="sng" dirty="0" smtClean="0">
                <a:solidFill>
                  <a:schemeClr val="accent6">
                    <a:lumMod val="50000"/>
                  </a:schemeClr>
                </a:solidFill>
              </a:rPr>
              <a:t>nuclear missiles</a:t>
            </a:r>
            <a:r>
              <a:rPr lang="en-US" sz="2000" dirty="0" smtClean="0">
                <a:solidFill>
                  <a:schemeClr val="accent6">
                    <a:lumMod val="50000"/>
                  </a:schemeClr>
                </a:solidFill>
              </a:rPr>
              <a:t> </a:t>
            </a:r>
            <a:r>
              <a:rPr lang="en-US" sz="2000" dirty="0" smtClean="0">
                <a:solidFill>
                  <a:schemeClr val="tx1">
                    <a:lumMod val="75000"/>
                    <a:lumOff val="25000"/>
                  </a:schemeClr>
                </a:solidFill>
              </a:rPr>
              <a:t>in Cuba.  Fidel Castro sought protection after the Bay of Pigs Invasion.</a:t>
            </a:r>
          </a:p>
          <a:p>
            <a:r>
              <a:rPr lang="en-US" sz="2000" b="1" i="1" u="sng" dirty="0" smtClean="0">
                <a:solidFill>
                  <a:schemeClr val="accent6">
                    <a:lumMod val="50000"/>
                  </a:schemeClr>
                </a:solidFill>
              </a:rPr>
              <a:t>John F. Kennedy </a:t>
            </a:r>
            <a:r>
              <a:rPr lang="en-US" sz="2000" dirty="0" smtClean="0">
                <a:solidFill>
                  <a:schemeClr val="tx1">
                    <a:lumMod val="75000"/>
                    <a:lumOff val="25000"/>
                  </a:schemeClr>
                </a:solidFill>
              </a:rPr>
              <a:t>responded by placing a </a:t>
            </a:r>
            <a:r>
              <a:rPr lang="en-US" sz="2000" b="1" i="1" u="sng" dirty="0" smtClean="0">
                <a:solidFill>
                  <a:schemeClr val="accent6">
                    <a:lumMod val="50000"/>
                  </a:schemeClr>
                </a:solidFill>
              </a:rPr>
              <a:t>blockade</a:t>
            </a:r>
            <a:r>
              <a:rPr lang="en-US" sz="2000" dirty="0" smtClean="0">
                <a:solidFill>
                  <a:schemeClr val="tx1">
                    <a:lumMod val="75000"/>
                    <a:lumOff val="25000"/>
                  </a:schemeClr>
                </a:solidFill>
              </a:rPr>
              <a:t> around Cuba and ordering </a:t>
            </a:r>
            <a:r>
              <a:rPr lang="en-US" sz="2000" b="1" i="1" u="sng" dirty="0" smtClean="0">
                <a:solidFill>
                  <a:schemeClr val="accent6">
                    <a:lumMod val="50000"/>
                  </a:schemeClr>
                </a:solidFill>
              </a:rPr>
              <a:t>Nikita Khrushchev</a:t>
            </a:r>
            <a:r>
              <a:rPr lang="en-US" sz="2000" dirty="0" smtClean="0">
                <a:solidFill>
                  <a:schemeClr val="tx1">
                    <a:lumMod val="75000"/>
                    <a:lumOff val="25000"/>
                  </a:schemeClr>
                </a:solidFill>
              </a:rPr>
              <a:t> remove the missiles.  Over several days, the world teetered on the brink of nuclear war.  Eventually, the Soviets “blinked.”</a:t>
            </a:r>
          </a:p>
          <a:p>
            <a:r>
              <a:rPr lang="en-US" sz="2000" dirty="0" smtClean="0">
                <a:solidFill>
                  <a:schemeClr val="tx1">
                    <a:lumMod val="75000"/>
                    <a:lumOff val="25000"/>
                  </a:schemeClr>
                </a:solidFill>
              </a:rPr>
              <a:t>After coming close to nuclear war, the USSR agreed to remove the missiles in exchange for a promise from the United States never to invade Cuba.  The US also pledged to remove some of our missiles from Turkey.</a:t>
            </a:r>
            <a:endParaRPr lang="en-US" sz="2000"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381000"/>
            <a:ext cx="4343400" cy="4321683"/>
          </a:xfrm>
        </p:spPr>
      </p:pic>
    </p:spTree>
    <p:extLst>
      <p:ext uri="{BB962C8B-B14F-4D97-AF65-F5344CB8AC3E}">
        <p14:creationId xmlns:p14="http://schemas.microsoft.com/office/powerpoint/2010/main" val="24059212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410200"/>
            <a:ext cx="6511925" cy="1143000"/>
          </a:xfrm>
        </p:spPr>
        <p:txBody>
          <a:bodyPr/>
          <a:lstStyle/>
          <a:p>
            <a:r>
              <a:rPr lang="en-US" dirty="0" smtClean="0">
                <a:solidFill>
                  <a:schemeClr val="accent6">
                    <a:lumMod val="50000"/>
                  </a:schemeClr>
                </a:solidFill>
              </a:rPr>
              <a:t>Kennedy Assassinated</a:t>
            </a:r>
            <a:endParaRPr lang="en-US" dirty="0">
              <a:solidFill>
                <a:schemeClr val="accent6">
                  <a:lumMod val="50000"/>
                </a:schemeClr>
              </a:solidFill>
            </a:endParaRPr>
          </a:p>
        </p:txBody>
      </p:sp>
      <p:sp>
        <p:nvSpPr>
          <p:cNvPr id="3" name="Content Placeholder 2"/>
          <p:cNvSpPr>
            <a:spLocks noGrp="1"/>
          </p:cNvSpPr>
          <p:nvPr>
            <p:ph sz="quarter" idx="13"/>
          </p:nvPr>
        </p:nvSpPr>
        <p:spPr>
          <a:xfrm>
            <a:off x="304800" y="304800"/>
            <a:ext cx="4184903" cy="4876800"/>
          </a:xfrm>
        </p:spPr>
        <p:txBody>
          <a:bodyPr/>
          <a:lstStyle/>
          <a:p>
            <a:r>
              <a:rPr lang="en-US" dirty="0" smtClean="0"/>
              <a:t>President Kennedy a World War II veteran, as assassinated in 1963 in Dallas, Texas.  The assassination of the President was an event that shook the nation’s confidence and began a period of internal strife and divisiveness.  Presidents Johnson and Nixon would both struggle to keep the nation unified in our efforts to stop the spread of communism, particularly in Vietnam.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rot="538726">
            <a:off x="5003758" y="441850"/>
            <a:ext cx="3109700" cy="4800600"/>
          </a:xfrm>
        </p:spPr>
      </p:pic>
    </p:spTree>
    <p:extLst>
      <p:ext uri="{BB962C8B-B14F-4D97-AF65-F5344CB8AC3E}">
        <p14:creationId xmlns:p14="http://schemas.microsoft.com/office/powerpoint/2010/main" val="2964839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143000" y="381000"/>
            <a:ext cx="3346704" cy="639762"/>
          </a:xfrm>
        </p:spPr>
        <p:txBody>
          <a:bodyPr/>
          <a:lstStyle/>
          <a:p>
            <a:r>
              <a:rPr lang="en-US" u="sng" dirty="0" smtClean="0">
                <a:solidFill>
                  <a:schemeClr val="accent6">
                    <a:lumMod val="50000"/>
                  </a:schemeClr>
                </a:solidFill>
              </a:rPr>
              <a:t>The United States</a:t>
            </a:r>
            <a:endParaRPr lang="en-US" u="sng" dirty="0">
              <a:solidFill>
                <a:schemeClr val="accent6">
                  <a:lumMod val="50000"/>
                </a:schemeClr>
              </a:solidFill>
            </a:endParaRPr>
          </a:p>
        </p:txBody>
      </p:sp>
      <p:sp>
        <p:nvSpPr>
          <p:cNvPr id="3" name="Content Placeholder 2"/>
          <p:cNvSpPr>
            <a:spLocks noGrp="1"/>
          </p:cNvSpPr>
          <p:nvPr>
            <p:ph sz="half" idx="2"/>
          </p:nvPr>
        </p:nvSpPr>
        <p:spPr/>
        <p:txBody>
          <a:bodyPr rtlCol="0">
            <a:normAutofit/>
          </a:bodyPr>
          <a:lstStyle/>
          <a:p>
            <a:pPr indent="-182880" fontAlgn="auto">
              <a:spcAft>
                <a:spcPts val="0"/>
              </a:spcAft>
              <a:buClr>
                <a:schemeClr val="accent6">
                  <a:lumMod val="75000"/>
                </a:schemeClr>
              </a:buClr>
              <a:buFont typeface="Arial" pitchFamily="34" charset="0"/>
              <a:buChar char="•"/>
              <a:defRPr/>
            </a:pPr>
            <a:r>
              <a:rPr lang="en-US" dirty="0" smtClean="0">
                <a:solidFill>
                  <a:schemeClr val="tx1"/>
                </a:solidFill>
              </a:rPr>
              <a:t>Capitalism – free trade and free enterprise.</a:t>
            </a:r>
          </a:p>
          <a:p>
            <a:pPr indent="-182880" fontAlgn="auto">
              <a:spcAft>
                <a:spcPts val="0"/>
              </a:spcAft>
              <a:buClr>
                <a:schemeClr val="accent6">
                  <a:lumMod val="75000"/>
                </a:schemeClr>
              </a:buClr>
              <a:buFont typeface="Arial" pitchFamily="34" charset="0"/>
              <a:buChar char="•"/>
              <a:defRPr/>
            </a:pPr>
            <a:endParaRPr lang="en-US" dirty="0">
              <a:solidFill>
                <a:schemeClr val="tx1"/>
              </a:solidFill>
            </a:endParaRPr>
          </a:p>
          <a:p>
            <a:pPr indent="-182880" fontAlgn="auto">
              <a:spcAft>
                <a:spcPts val="0"/>
              </a:spcAft>
              <a:buClr>
                <a:schemeClr val="accent6">
                  <a:lumMod val="75000"/>
                </a:schemeClr>
              </a:buClr>
              <a:buFont typeface="Arial" pitchFamily="34" charset="0"/>
              <a:buChar char="•"/>
              <a:defRPr/>
            </a:pPr>
            <a:r>
              <a:rPr lang="en-US" dirty="0" smtClean="0">
                <a:solidFill>
                  <a:schemeClr val="tx1"/>
                </a:solidFill>
              </a:rPr>
              <a:t>Democratic Government</a:t>
            </a:r>
          </a:p>
          <a:p>
            <a:pPr indent="-182880" fontAlgn="auto">
              <a:spcAft>
                <a:spcPts val="0"/>
              </a:spcAft>
              <a:buClr>
                <a:schemeClr val="accent6">
                  <a:lumMod val="75000"/>
                </a:schemeClr>
              </a:buClr>
              <a:buFont typeface="Arial" pitchFamily="34" charset="0"/>
              <a:buChar char="•"/>
              <a:defRPr/>
            </a:pPr>
            <a:endParaRPr lang="en-US" dirty="0">
              <a:solidFill>
                <a:schemeClr val="tx1"/>
              </a:solidFill>
            </a:endParaRPr>
          </a:p>
          <a:p>
            <a:pPr indent="-182880" fontAlgn="auto">
              <a:spcAft>
                <a:spcPts val="0"/>
              </a:spcAft>
              <a:buClr>
                <a:schemeClr val="accent6">
                  <a:lumMod val="75000"/>
                </a:schemeClr>
              </a:buClr>
              <a:buFont typeface="Arial" pitchFamily="34" charset="0"/>
              <a:buChar char="•"/>
              <a:defRPr/>
            </a:pPr>
            <a:r>
              <a:rPr lang="en-US" dirty="0" smtClean="0">
                <a:solidFill>
                  <a:schemeClr val="tx1"/>
                </a:solidFill>
              </a:rPr>
              <a:t>Individual Rights – Free Speech and Religion</a:t>
            </a:r>
          </a:p>
        </p:txBody>
      </p:sp>
      <p:sp>
        <p:nvSpPr>
          <p:cNvPr id="4" name="Text Placeholder 3"/>
          <p:cNvSpPr>
            <a:spLocks noGrp="1"/>
          </p:cNvSpPr>
          <p:nvPr>
            <p:ph type="body" sz="quarter" idx="3"/>
          </p:nvPr>
        </p:nvSpPr>
        <p:spPr>
          <a:xfrm>
            <a:off x="4648200" y="381000"/>
            <a:ext cx="3346704" cy="639762"/>
          </a:xfrm>
        </p:spPr>
        <p:txBody>
          <a:bodyPr/>
          <a:lstStyle/>
          <a:p>
            <a:r>
              <a:rPr lang="en-US" u="sng" dirty="0" smtClean="0">
                <a:solidFill>
                  <a:schemeClr val="accent6">
                    <a:lumMod val="50000"/>
                  </a:schemeClr>
                </a:solidFill>
              </a:rPr>
              <a:t>The Soviet Union</a:t>
            </a:r>
            <a:endParaRPr lang="en-US" u="sng" dirty="0">
              <a:solidFill>
                <a:schemeClr val="accent6">
                  <a:lumMod val="50000"/>
                </a:schemeClr>
              </a:solidFill>
            </a:endParaRPr>
          </a:p>
        </p:txBody>
      </p:sp>
      <p:sp>
        <p:nvSpPr>
          <p:cNvPr id="5" name="Content Placeholder 4"/>
          <p:cNvSpPr>
            <a:spLocks noGrp="1"/>
          </p:cNvSpPr>
          <p:nvPr>
            <p:ph sz="quarter" idx="4"/>
          </p:nvPr>
        </p:nvSpPr>
        <p:spPr/>
        <p:txBody>
          <a:bodyPr/>
          <a:lstStyle/>
          <a:p>
            <a:r>
              <a:rPr lang="en-US" dirty="0" smtClean="0">
                <a:solidFill>
                  <a:schemeClr val="tx1"/>
                </a:solidFill>
              </a:rPr>
              <a:t>Communism – the government controlled all. </a:t>
            </a:r>
          </a:p>
          <a:p>
            <a:endParaRPr lang="en-US" dirty="0" smtClean="0">
              <a:solidFill>
                <a:schemeClr val="tx1"/>
              </a:solidFill>
            </a:endParaRPr>
          </a:p>
          <a:p>
            <a:r>
              <a:rPr lang="en-US" dirty="0" smtClean="0">
                <a:solidFill>
                  <a:schemeClr val="tx1"/>
                </a:solidFill>
              </a:rPr>
              <a:t>Totalitarian Dictatorship</a:t>
            </a:r>
          </a:p>
          <a:p>
            <a:endParaRPr lang="en-US" dirty="0">
              <a:solidFill>
                <a:schemeClr val="tx1"/>
              </a:solidFill>
            </a:endParaRPr>
          </a:p>
          <a:p>
            <a:r>
              <a:rPr lang="en-US" dirty="0" smtClean="0">
                <a:solidFill>
                  <a:schemeClr val="tx1"/>
                </a:solidFill>
              </a:rPr>
              <a:t>No Individual Rights – Dissent was not tolerated</a:t>
            </a:r>
            <a:r>
              <a:rPr lang="en-US" dirty="0" smtClean="0"/>
              <a:t>. </a:t>
            </a:r>
            <a:endParaRPr lang="en-US" dirty="0"/>
          </a:p>
        </p:txBody>
      </p:sp>
      <p:sp>
        <p:nvSpPr>
          <p:cNvPr id="9218" name="Title 1"/>
          <p:cNvSpPr>
            <a:spLocks noGrp="1"/>
          </p:cNvSpPr>
          <p:nvPr>
            <p:ph type="title"/>
          </p:nvPr>
        </p:nvSpPr>
        <p:spPr>
          <a:xfrm>
            <a:off x="304800" y="4371974"/>
            <a:ext cx="8686800" cy="2333626"/>
          </a:xfrm>
        </p:spPr>
        <p:txBody>
          <a:bodyPr/>
          <a:lstStyle/>
          <a:p>
            <a:pPr marL="320040" indent="-320040" algn="l" fontAlgn="auto">
              <a:spcAft>
                <a:spcPts val="0"/>
              </a:spcAft>
              <a:buClr>
                <a:schemeClr val="accent6">
                  <a:lumMod val="75000"/>
                </a:schemeClr>
              </a:buClr>
              <a:defRPr/>
            </a:pPr>
            <a:r>
              <a:rPr lang="en-US" sz="3200" dirty="0" smtClean="0">
                <a:solidFill>
                  <a:schemeClr val="accent6">
                    <a:lumMod val="50000"/>
                  </a:schemeClr>
                </a:solidFill>
              </a:rPr>
              <a:t>Major Differences in the Cold War –</a:t>
            </a:r>
            <a:br>
              <a:rPr lang="en-US" sz="3200" dirty="0" smtClean="0">
                <a:solidFill>
                  <a:schemeClr val="accent6">
                    <a:lumMod val="50000"/>
                  </a:schemeClr>
                </a:solidFill>
              </a:rPr>
            </a:br>
            <a:r>
              <a:rPr lang="en-US" sz="3200" dirty="0" smtClean="0">
                <a:solidFill>
                  <a:schemeClr val="accent6">
                    <a:lumMod val="50000"/>
                  </a:schemeClr>
                </a:solidFill>
              </a:rPr>
              <a:t> The US vs. The Soviet Union</a:t>
            </a:r>
            <a:r>
              <a:rPr lang="en-US" sz="3200" dirty="0">
                <a:solidFill>
                  <a:schemeClr val="accent6">
                    <a:lumMod val="50000"/>
                  </a:schemeClr>
                </a:solidFill>
              </a:rPr>
              <a:t/>
            </a:r>
            <a:br>
              <a:rPr lang="en-US" sz="3200" dirty="0">
                <a:solidFill>
                  <a:schemeClr val="accent6">
                    <a:lumMod val="50000"/>
                  </a:schemeClr>
                </a:solidFill>
              </a:rPr>
            </a:br>
            <a:r>
              <a:rPr lang="en-US" sz="1600" dirty="0">
                <a:solidFill>
                  <a:schemeClr val="accent6">
                    <a:lumMod val="50000"/>
                  </a:schemeClr>
                </a:solidFill>
              </a:rPr>
              <a:t/>
            </a:r>
            <a:br>
              <a:rPr lang="en-US" sz="1600" dirty="0">
                <a:solidFill>
                  <a:schemeClr val="accent6">
                    <a:lumMod val="50000"/>
                  </a:schemeClr>
                </a:solidFill>
              </a:rPr>
            </a:br>
            <a:r>
              <a:rPr lang="en-US" sz="1600" dirty="0" smtClean="0">
                <a:solidFill>
                  <a:schemeClr val="tx1"/>
                </a:solidFill>
              </a:rPr>
              <a:t>The United States and the Soviet Union represented starkly different fundamental values.  The United States represented democratic political institutions and a generally free market economic system.  The Soviet Union was totalitarian and had a communist – or socialist – economic system.  </a:t>
            </a:r>
            <a:endParaRPr lang="en-US" sz="3200" dirty="0" smtClean="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953000"/>
            <a:ext cx="6511925" cy="1143000"/>
          </a:xfrm>
        </p:spPr>
        <p:txBody>
          <a:bodyPr/>
          <a:lstStyle/>
          <a:p>
            <a:r>
              <a:rPr lang="en-US" dirty="0" smtClean="0">
                <a:solidFill>
                  <a:schemeClr val="accent6">
                    <a:lumMod val="50000"/>
                  </a:schemeClr>
                </a:solidFill>
              </a:rPr>
              <a:t>American Militarism During the Cold War</a:t>
            </a:r>
            <a:endParaRPr lang="en-US" dirty="0">
              <a:solidFill>
                <a:schemeClr val="accent6">
                  <a:lumMod val="50000"/>
                </a:schemeClr>
              </a:solidFill>
            </a:endParaRPr>
          </a:p>
        </p:txBody>
      </p:sp>
      <p:sp>
        <p:nvSpPr>
          <p:cNvPr id="3" name="Content Placeholder 2"/>
          <p:cNvSpPr>
            <a:spLocks noGrp="1"/>
          </p:cNvSpPr>
          <p:nvPr>
            <p:ph sz="quarter" idx="13"/>
          </p:nvPr>
        </p:nvSpPr>
        <p:spPr>
          <a:xfrm>
            <a:off x="228600" y="381000"/>
            <a:ext cx="4261103" cy="4724400"/>
          </a:xfrm>
        </p:spPr>
        <p:txBody>
          <a:bodyPr/>
          <a:lstStyle/>
          <a:p>
            <a:r>
              <a:rPr lang="en-US" dirty="0" smtClean="0"/>
              <a:t>“During the Cold War, millions of Americans served in the military, defending freedom in wars and conflicts that were not always popular.  Many were killed or wounded.  As a result of their service, the United States and American ideals of democracy and freedom ultimately prevailed in the Cold War struggle with Soviet communism.”</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5025" y="343406"/>
            <a:ext cx="3660775" cy="4209118"/>
          </a:xfrm>
        </p:spPr>
      </p:pic>
    </p:spTree>
    <p:extLst>
      <p:ext uri="{BB962C8B-B14F-4D97-AF65-F5344CB8AC3E}">
        <p14:creationId xmlns:p14="http://schemas.microsoft.com/office/powerpoint/2010/main" val="16109003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3636085" cy="1868093"/>
          </a:xfrm>
        </p:spPr>
        <p:txBody>
          <a:bodyPr/>
          <a:lstStyle/>
          <a:p>
            <a:r>
              <a:rPr lang="en-US" dirty="0" smtClean="0">
                <a:solidFill>
                  <a:schemeClr val="accent6">
                    <a:lumMod val="50000"/>
                  </a:schemeClr>
                </a:solidFill>
              </a:rPr>
              <a:t>Virginia Prospered Due to Military Spending During the Cold War</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845026"/>
            <a:ext cx="4419600" cy="5091747"/>
          </a:xfrm>
        </p:spPr>
      </p:pic>
      <p:sp>
        <p:nvSpPr>
          <p:cNvPr id="4" name="Text Placeholder 3"/>
          <p:cNvSpPr>
            <a:spLocks noGrp="1"/>
          </p:cNvSpPr>
          <p:nvPr>
            <p:ph type="body" sz="half" idx="2"/>
          </p:nvPr>
        </p:nvSpPr>
        <p:spPr>
          <a:xfrm>
            <a:off x="685800" y="2286000"/>
            <a:ext cx="3581400" cy="3657600"/>
          </a:xfrm>
        </p:spPr>
        <p:txBody>
          <a:bodyPr/>
          <a:lstStyle/>
          <a:p>
            <a:r>
              <a:rPr lang="en-US" sz="1800" dirty="0" smtClean="0"/>
              <a:t>The heavy military expenditures throughout the Cold War benefited Virginia’s economy proportionately more than any other state.  Hampton Roads did especially well during this period, because it is the home to several large naval and air bases.  In Northern Virginia, the home to the Pentagon and numerous private companies that contract with the military, the region prospered due to Cold War spending as well. </a:t>
            </a:r>
            <a:endParaRPr lang="en-US" sz="1800" dirty="0"/>
          </a:p>
        </p:txBody>
      </p:sp>
    </p:spTree>
    <p:extLst>
      <p:ext uri="{BB962C8B-B14F-4D97-AF65-F5344CB8AC3E}">
        <p14:creationId xmlns:p14="http://schemas.microsoft.com/office/powerpoint/2010/main" val="20608809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6">
                    <a:lumMod val="50000"/>
                  </a:schemeClr>
                </a:solidFill>
              </a:rPr>
              <a:t>Politics in America: </a:t>
            </a:r>
            <a:br>
              <a:rPr lang="en-US" dirty="0" smtClean="0">
                <a:solidFill>
                  <a:schemeClr val="accent6">
                    <a:lumMod val="50000"/>
                  </a:schemeClr>
                </a:solidFill>
              </a:rPr>
            </a:br>
            <a:r>
              <a:rPr lang="en-US" dirty="0" smtClean="0">
                <a:solidFill>
                  <a:schemeClr val="accent6">
                    <a:lumMod val="50000"/>
                  </a:schemeClr>
                </a:solidFill>
              </a:rPr>
              <a:t>Don’t be Soft on Communism!</a:t>
            </a:r>
            <a:endParaRPr lang="en-US" dirty="0">
              <a:solidFill>
                <a:schemeClr val="accent6">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0" y="533400"/>
            <a:ext cx="4016375" cy="4016375"/>
          </a:xfrm>
        </p:spPr>
      </p:pic>
      <p:sp>
        <p:nvSpPr>
          <p:cNvPr id="4" name="Text Placeholder 3"/>
          <p:cNvSpPr>
            <a:spLocks noGrp="1"/>
          </p:cNvSpPr>
          <p:nvPr>
            <p:ph type="body" sz="half" idx="2"/>
          </p:nvPr>
        </p:nvSpPr>
        <p:spPr/>
        <p:txBody>
          <a:bodyPr/>
          <a:lstStyle/>
          <a:p>
            <a:r>
              <a:rPr lang="en-US" dirty="0" smtClean="0"/>
              <a:t>The Cold War made foreign policy a major issue in every presidential election during the period.  No American President wanted to appear to be “weak on communism.”  Therefore, demonstrating that the United States would build up it’s military to oppose communist expansion across the globe was very, very important to being elected. </a:t>
            </a:r>
          </a:p>
        </p:txBody>
      </p:sp>
      <p:sp>
        <p:nvSpPr>
          <p:cNvPr id="6" name="Rounded Rectangle 5"/>
          <p:cNvSpPr/>
          <p:nvPr/>
        </p:nvSpPr>
        <p:spPr>
          <a:xfrm>
            <a:off x="4648200" y="4572000"/>
            <a:ext cx="4114800" cy="1600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smtClean="0"/>
              <a:t>Taking the hard line against communism and increasing military spending was always the right way to win the election during the Cold War years!</a:t>
            </a:r>
            <a:endParaRPr lang="en-US" dirty="0"/>
          </a:p>
        </p:txBody>
      </p:sp>
    </p:spTree>
    <p:extLst>
      <p:ext uri="{BB962C8B-B14F-4D97-AF65-F5344CB8AC3E}">
        <p14:creationId xmlns:p14="http://schemas.microsoft.com/office/powerpoint/2010/main" val="1929363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0583333" cy="6858000"/>
          </a:xfrm>
          <a:prstGeom prst="rect">
            <a:avLst/>
          </a:prstGeom>
        </p:spPr>
      </p:pic>
      <p:sp>
        <p:nvSpPr>
          <p:cNvPr id="7" name="Title 6"/>
          <p:cNvSpPr>
            <a:spLocks noGrp="1"/>
          </p:cNvSpPr>
          <p:nvPr>
            <p:ph type="title"/>
          </p:nvPr>
        </p:nvSpPr>
        <p:spPr>
          <a:xfrm>
            <a:off x="-1" y="2057400"/>
            <a:ext cx="8915399" cy="1143000"/>
          </a:xfrm>
        </p:spPr>
        <p:txBody>
          <a:bodyPr/>
          <a:lstStyle/>
          <a:p>
            <a:r>
              <a:rPr lang="en-US" dirty="0" smtClean="0">
                <a:solidFill>
                  <a:schemeClr val="bg1"/>
                </a:solidFill>
              </a:rPr>
              <a:t>The Vietnam War, 1964 - 1975</a:t>
            </a:r>
            <a:endParaRPr lang="en-US" dirty="0">
              <a:solidFill>
                <a:schemeClr val="bg1"/>
              </a:solidFill>
            </a:endParaRPr>
          </a:p>
        </p:txBody>
      </p:sp>
    </p:spTree>
    <p:extLst>
      <p:ext uri="{BB962C8B-B14F-4D97-AF65-F5344CB8AC3E}">
        <p14:creationId xmlns:p14="http://schemas.microsoft.com/office/powerpoint/2010/main" val="3469358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24400" y="5105400"/>
            <a:ext cx="4038600" cy="1524000"/>
          </a:xfrm>
        </p:spPr>
        <p:txBody>
          <a:bodyPr/>
          <a:lstStyle/>
          <a:p>
            <a:r>
              <a:rPr lang="en-US" dirty="0" smtClean="0"/>
              <a:t>The Vietnam War Era</a:t>
            </a:r>
            <a:endParaRPr lang="en-US" dirty="0"/>
          </a:p>
        </p:txBody>
      </p:sp>
      <p:sp>
        <p:nvSpPr>
          <p:cNvPr id="4" name="Content Placeholder 3"/>
          <p:cNvSpPr>
            <a:spLocks noGrp="1"/>
          </p:cNvSpPr>
          <p:nvPr>
            <p:ph sz="quarter" idx="13"/>
          </p:nvPr>
        </p:nvSpPr>
        <p:spPr>
          <a:xfrm>
            <a:off x="152400" y="228600"/>
            <a:ext cx="4419600" cy="6553200"/>
          </a:xfrm>
        </p:spPr>
        <p:txBody>
          <a:bodyPr/>
          <a:lstStyle/>
          <a:p>
            <a:r>
              <a:rPr lang="en-US" dirty="0" smtClean="0"/>
              <a:t> </a:t>
            </a:r>
            <a:r>
              <a:rPr lang="en-US" sz="2000" dirty="0" smtClean="0"/>
              <a:t>Like American intervention in Korea and in Cuba, American involvement in the Vietnam War also reflected the Cold War policy of containment of communism.  In the years following World War II, the Vietnamese had fought for self-government, defeating their French colonial rulers.  Beginning in the 1950s and continuing into the early 1960s, the communist government of North Vietnam attempted to achieve self-rule in Vietnam by installing a communist government in South Vietnam.  The United States intervened to stop the spread of communism and protect the South Vietnamese government. </a:t>
            </a:r>
            <a:endParaRPr lang="en-US" sz="2000"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50242" y="304800"/>
            <a:ext cx="2955140" cy="4724400"/>
          </a:xfrm>
        </p:spPr>
      </p:pic>
    </p:spTree>
    <p:extLst>
      <p:ext uri="{BB962C8B-B14F-4D97-AF65-F5344CB8AC3E}">
        <p14:creationId xmlns:p14="http://schemas.microsoft.com/office/powerpoint/2010/main" val="19558528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391" y="5715000"/>
            <a:ext cx="8610599" cy="1143000"/>
          </a:xfrm>
        </p:spPr>
        <p:txBody>
          <a:bodyPr/>
          <a:lstStyle/>
          <a:p>
            <a:pPr algn="l"/>
            <a:r>
              <a:rPr lang="en-US" sz="2800" dirty="0" smtClean="0">
                <a:solidFill>
                  <a:schemeClr val="accent6">
                    <a:lumMod val="50000"/>
                  </a:schemeClr>
                </a:solidFill>
              </a:rPr>
              <a:t>The Domino Theory was a critical reason for US Intervention in the Vietnam War.</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artisticPlasticWrap/>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152400"/>
            <a:ext cx="5459971" cy="2895600"/>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71852">
            <a:off x="5313539" y="609600"/>
            <a:ext cx="3830461" cy="4648200"/>
          </a:xfrm>
          <a:prstGeom prst="rect">
            <a:avLst/>
          </a:prstGeom>
        </p:spPr>
      </p:pic>
      <p:sp>
        <p:nvSpPr>
          <p:cNvPr id="6" name="Rounded Rectangle 5"/>
          <p:cNvSpPr/>
          <p:nvPr/>
        </p:nvSpPr>
        <p:spPr>
          <a:xfrm>
            <a:off x="152400" y="2667000"/>
            <a:ext cx="5600700" cy="3124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700" dirty="0" smtClean="0"/>
              <a:t>Americans first involvement in the Vietnam War had taken place under John F. Kennedy.  Under Johnson, the military buildup began in earnest.  The United States intervened in Vietnam after the Gulf of Tonkin Incident took place in 1964.  It would ruin Lyndon Baines Johnson’s Presidency, and millions of Vietnamese – along with close to 59,000 Americans – would die in the war.  LBJ and others feared that if Vietnam fell to communism, other nearby nations would, too.  This was the </a:t>
            </a:r>
            <a:r>
              <a:rPr lang="en-US" sz="1700" i="1" u="sng" dirty="0" smtClean="0">
                <a:solidFill>
                  <a:schemeClr val="accent6">
                    <a:lumMod val="50000"/>
                  </a:schemeClr>
                </a:solidFill>
                <a:effectLst>
                  <a:outerShdw blurRad="38100" dist="38100" dir="2700000" algn="tl">
                    <a:srgbClr val="000000">
                      <a:alpha val="43137"/>
                    </a:srgbClr>
                  </a:outerShdw>
                </a:effectLst>
              </a:rPr>
              <a:t>domino theory</a:t>
            </a:r>
            <a:r>
              <a:rPr lang="en-US" sz="1700" dirty="0" smtClean="0">
                <a:solidFill>
                  <a:schemeClr val="accent6">
                    <a:lumMod val="50000"/>
                  </a:schemeClr>
                </a:solidFill>
              </a:rPr>
              <a:t>.</a:t>
            </a:r>
            <a:endParaRPr lang="en-US" sz="1700" dirty="0">
              <a:solidFill>
                <a:schemeClr val="accent6">
                  <a:lumMod val="50000"/>
                </a:schemeClr>
              </a:solidFill>
            </a:endParaRPr>
          </a:p>
        </p:txBody>
      </p:sp>
    </p:spTree>
    <p:extLst>
      <p:ext uri="{BB962C8B-B14F-4D97-AF65-F5344CB8AC3E}">
        <p14:creationId xmlns:p14="http://schemas.microsoft.com/office/powerpoint/2010/main" val="16834144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5715000"/>
            <a:ext cx="8458200" cy="1143000"/>
          </a:xfrm>
        </p:spPr>
        <p:txBody>
          <a:bodyPr/>
          <a:lstStyle/>
          <a:p>
            <a:r>
              <a:rPr lang="en-US" dirty="0" smtClean="0">
                <a:solidFill>
                  <a:schemeClr val="accent6">
                    <a:lumMod val="50000"/>
                  </a:schemeClr>
                </a:solidFill>
              </a:rPr>
              <a:t>A Growing War in Vietnam</a:t>
            </a:r>
            <a:endParaRPr lang="en-US" dirty="0">
              <a:solidFill>
                <a:schemeClr val="accent6">
                  <a:lumMod val="50000"/>
                </a:schemeClr>
              </a:solidFill>
            </a:endParaRPr>
          </a:p>
        </p:txBody>
      </p:sp>
      <p:sp>
        <p:nvSpPr>
          <p:cNvPr id="5" name="Content Placeholder 4"/>
          <p:cNvSpPr>
            <a:spLocks noGrp="1"/>
          </p:cNvSpPr>
          <p:nvPr>
            <p:ph sz="quarter" idx="13"/>
          </p:nvPr>
        </p:nvSpPr>
        <p:spPr>
          <a:xfrm>
            <a:off x="152400" y="228600"/>
            <a:ext cx="4572000" cy="5257800"/>
          </a:xfrm>
        </p:spPr>
        <p:txBody>
          <a:bodyPr/>
          <a:lstStyle/>
          <a:p>
            <a:r>
              <a:rPr lang="en-US" dirty="0" smtClean="0"/>
              <a:t>The scale of combat in Vietnam grew larger during the 1960s.  American military forces repeatedly defeated the North Vietnamese forces in the field, but by fighting a limited war, Americans could not force an end to the war on favorable terms.  </a:t>
            </a:r>
          </a:p>
          <a:p>
            <a:r>
              <a:rPr lang="en-US" dirty="0" smtClean="0"/>
              <a:t>During the Vietnam War, close to 60,000 American soldiers were killed in Vietnam. </a:t>
            </a:r>
          </a:p>
          <a:p>
            <a:r>
              <a:rPr lang="en-US" dirty="0" smtClean="0"/>
              <a:t>During the Vietnam War, millions of Vietnamese were killed – both soldiers and civilians. </a:t>
            </a:r>
            <a:endParaRPr lang="en-US" dirty="0"/>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76800" y="381000"/>
            <a:ext cx="4055053" cy="4800600"/>
          </a:xfrm>
        </p:spPr>
      </p:pic>
    </p:spTree>
    <p:extLst>
      <p:ext uri="{BB962C8B-B14F-4D97-AF65-F5344CB8AC3E}">
        <p14:creationId xmlns:p14="http://schemas.microsoft.com/office/powerpoint/2010/main" val="28183037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181600"/>
            <a:ext cx="8001000" cy="1676400"/>
          </a:xfrm>
        </p:spPr>
        <p:txBody>
          <a:bodyPr/>
          <a:lstStyle/>
          <a:p>
            <a:pPr algn="l"/>
            <a:r>
              <a:rPr lang="en-US" sz="1800" b="0" dirty="0" smtClean="0">
                <a:solidFill>
                  <a:schemeClr val="accent6">
                    <a:lumMod val="50000"/>
                  </a:schemeClr>
                </a:solidFill>
              </a:rPr>
              <a:t>Americans were bitterly divided over the war in Vietnam.  </a:t>
            </a:r>
            <a:r>
              <a:rPr lang="en-US" sz="1800" b="0" i="1" u="sng" dirty="0" smtClean="0">
                <a:solidFill>
                  <a:schemeClr val="accent6">
                    <a:lumMod val="50000"/>
                  </a:schemeClr>
                </a:solidFill>
              </a:rPr>
              <a:t>Hawks</a:t>
            </a:r>
            <a:r>
              <a:rPr lang="en-US" sz="1800" b="0" dirty="0" smtClean="0">
                <a:solidFill>
                  <a:schemeClr val="accent6">
                    <a:lumMod val="50000"/>
                  </a:schemeClr>
                </a:solidFill>
              </a:rPr>
              <a:t> wanted to continue fighting against communism no matter the cost.  </a:t>
            </a:r>
            <a:r>
              <a:rPr lang="en-US" sz="1800" b="0" i="1" u="sng" dirty="0" smtClean="0">
                <a:solidFill>
                  <a:schemeClr val="accent6">
                    <a:lumMod val="50000"/>
                  </a:schemeClr>
                </a:solidFill>
              </a:rPr>
              <a:t>Doves </a:t>
            </a:r>
            <a:r>
              <a:rPr lang="en-US" sz="1800" b="0" dirty="0" smtClean="0">
                <a:solidFill>
                  <a:schemeClr val="accent6">
                    <a:lumMod val="50000"/>
                  </a:schemeClr>
                </a:solidFill>
              </a:rPr>
              <a:t>argued that the war was not just, and that the Vietnamese only wanted independence and self-government.  Huge protests against the Vietnam War mounted, especially on college campuses. </a:t>
            </a:r>
            <a:endParaRPr lang="en-US" sz="2000" b="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90600" y="381000"/>
            <a:ext cx="7315200" cy="4740990"/>
          </a:xfrm>
        </p:spPr>
      </p:pic>
    </p:spTree>
    <p:extLst>
      <p:ext uri="{BB962C8B-B14F-4D97-AF65-F5344CB8AC3E}">
        <p14:creationId xmlns:p14="http://schemas.microsoft.com/office/powerpoint/2010/main" val="17630719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677469"/>
            <a:ext cx="6511925" cy="1143000"/>
          </a:xfrm>
        </p:spPr>
        <p:txBody>
          <a:bodyPr/>
          <a:lstStyle/>
          <a:p>
            <a:r>
              <a:rPr lang="en-US" dirty="0" smtClean="0">
                <a:solidFill>
                  <a:schemeClr val="accent6">
                    <a:lumMod val="50000"/>
                  </a:schemeClr>
                </a:solidFill>
              </a:rPr>
              <a:t>Vietnamization</a:t>
            </a:r>
            <a:endParaRPr lang="en-US" dirty="0">
              <a:solidFill>
                <a:schemeClr val="accent6">
                  <a:lumMod val="50000"/>
                </a:schemeClr>
              </a:solidFill>
            </a:endParaRPr>
          </a:p>
        </p:txBody>
      </p:sp>
      <p:sp>
        <p:nvSpPr>
          <p:cNvPr id="4" name="Content Placeholder 3"/>
          <p:cNvSpPr>
            <a:spLocks noGrp="1"/>
          </p:cNvSpPr>
          <p:nvPr>
            <p:ph sz="quarter" idx="13"/>
          </p:nvPr>
        </p:nvSpPr>
        <p:spPr>
          <a:xfrm>
            <a:off x="228600" y="152400"/>
            <a:ext cx="4261103" cy="5486400"/>
          </a:xfrm>
        </p:spPr>
        <p:txBody>
          <a:bodyPr/>
          <a:lstStyle/>
          <a:p>
            <a:r>
              <a:rPr lang="en-US" dirty="0" smtClean="0"/>
              <a:t>Lyndon Johnson, faced by students chanting, “Hey, hey, LBJ, how many boys did you kill today?” opted not to run for re-election in 1968.  President Nixon was elected on a pledge to bring the Vietnam War to an honorable end.  He instituted a policy of “Vietnamization,” withdrawing American troops and replacing them with South Vietnamese soldiers – while continuing to support the South Vietnamese government with military and financial aid.</a:t>
            </a:r>
            <a:endParaRPr lang="en-US"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304800"/>
            <a:ext cx="4117975" cy="3082046"/>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14792">
            <a:off x="4576745" y="2767839"/>
            <a:ext cx="4243042" cy="2999838"/>
          </a:xfrm>
          <a:prstGeom prst="rect">
            <a:avLst/>
          </a:prstGeom>
        </p:spPr>
      </p:pic>
    </p:spTree>
    <p:extLst>
      <p:ext uri="{BB962C8B-B14F-4D97-AF65-F5344CB8AC3E}">
        <p14:creationId xmlns:p14="http://schemas.microsoft.com/office/powerpoint/2010/main" val="30589396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486400"/>
            <a:ext cx="7924800" cy="1143000"/>
          </a:xfrm>
        </p:spPr>
        <p:txBody>
          <a:bodyPr/>
          <a:lstStyle/>
          <a:p>
            <a:r>
              <a:rPr lang="en-US" dirty="0" smtClean="0">
                <a:solidFill>
                  <a:schemeClr val="accent6">
                    <a:lumMod val="50000"/>
                  </a:schemeClr>
                </a:solidFill>
              </a:rPr>
              <a:t>Vietnamization Fails</a:t>
            </a:r>
            <a:endParaRPr lang="en-US" dirty="0">
              <a:solidFill>
                <a:schemeClr val="accent6">
                  <a:lumMod val="50000"/>
                </a:schemeClr>
              </a:solidFill>
            </a:endParaRPr>
          </a:p>
        </p:txBody>
      </p:sp>
      <p:sp>
        <p:nvSpPr>
          <p:cNvPr id="3" name="Content Placeholder 2"/>
          <p:cNvSpPr>
            <a:spLocks noGrp="1"/>
          </p:cNvSpPr>
          <p:nvPr>
            <p:ph sz="quarter" idx="13"/>
          </p:nvPr>
        </p:nvSpPr>
        <p:spPr>
          <a:xfrm>
            <a:off x="228600" y="228600"/>
            <a:ext cx="4261103" cy="5181600"/>
          </a:xfrm>
        </p:spPr>
        <p:txBody>
          <a:bodyPr/>
          <a:lstStyle/>
          <a:p>
            <a:r>
              <a:rPr lang="en-US" dirty="0" smtClean="0"/>
              <a:t>Ultimately, Vietnamization failed when South Vietnamese troops proved unable to resist invasion by the Soviet-supplied North Vietnamese Army.  (Shocking…)  </a:t>
            </a:r>
          </a:p>
          <a:p>
            <a:r>
              <a:rPr lang="en-US" dirty="0" smtClean="0"/>
              <a:t>American policy lost focus for a time as President Richard Nixon was being forced out of office for his role in the Watergate Scandal. </a:t>
            </a:r>
          </a:p>
          <a:p>
            <a:r>
              <a:rPr lang="en-US" dirty="0" smtClean="0"/>
              <a:t>Under President Gerald Ford, North and South Vietnam were merged under communist control.  </a:t>
            </a:r>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0600" y="228600"/>
            <a:ext cx="3657600" cy="5255172"/>
          </a:xfrm>
        </p:spPr>
      </p:pic>
    </p:spTree>
    <p:extLst>
      <p:ext uri="{BB962C8B-B14F-4D97-AF65-F5344CB8AC3E}">
        <p14:creationId xmlns:p14="http://schemas.microsoft.com/office/powerpoint/2010/main" val="39579039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1066800" y="3405673"/>
            <a:ext cx="7162800" cy="2423346"/>
          </a:xfrm>
        </p:spPr>
        <p:txBody>
          <a:bodyPr/>
          <a:lstStyle/>
          <a:p>
            <a:pPr marL="320040" indent="-320040" algn="l" fontAlgn="auto">
              <a:spcAft>
                <a:spcPts val="0"/>
              </a:spcAft>
              <a:buClr>
                <a:schemeClr val="accent6">
                  <a:lumMod val="75000"/>
                </a:schemeClr>
              </a:buClr>
              <a:defRPr/>
            </a:pPr>
            <a:r>
              <a:rPr lang="en-US" dirty="0" smtClean="0">
                <a:solidFill>
                  <a:schemeClr val="tx1"/>
                </a:solidFill>
              </a:rPr>
              <a:t>The Cold War – Foreign Relations and Domestic Politics, 1945 - 1991</a:t>
            </a:r>
            <a:endParaRPr lang="en-US" dirty="0">
              <a:solidFill>
                <a:schemeClr val="tx1"/>
              </a:solidFill>
            </a:endParaRPr>
          </a:p>
        </p:txBody>
      </p:sp>
      <p:sp>
        <p:nvSpPr>
          <p:cNvPr id="6148" name="Text Placeholder 4"/>
          <p:cNvSpPr>
            <a:spLocks noGrp="1"/>
          </p:cNvSpPr>
          <p:nvPr>
            <p:ph type="body" idx="1"/>
          </p:nvPr>
        </p:nvSpPr>
        <p:spPr>
          <a:xfrm>
            <a:off x="2057400" y="5791200"/>
            <a:ext cx="5970588" cy="835025"/>
          </a:xfrm>
        </p:spPr>
        <p:txBody>
          <a:bodyPr/>
          <a:lstStyle/>
          <a:p>
            <a:pPr algn="l"/>
            <a:r>
              <a:rPr lang="en-US" dirty="0" smtClean="0">
                <a:solidFill>
                  <a:schemeClr val="tx1"/>
                </a:solidFill>
              </a:rPr>
              <a:t>Peace and Prosperity as a Global Superpower</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029200"/>
            <a:ext cx="8610599" cy="1143000"/>
          </a:xfrm>
        </p:spPr>
        <p:txBody>
          <a:bodyPr/>
          <a:lstStyle/>
          <a:p>
            <a:pPr algn="l"/>
            <a:r>
              <a:rPr lang="en-US" sz="2800" dirty="0" smtClean="0">
                <a:solidFill>
                  <a:schemeClr val="accent6">
                    <a:lumMod val="50000"/>
                  </a:schemeClr>
                </a:solidFill>
                <a:latin typeface="+mn-lt"/>
              </a:rPr>
              <a:t>The Vietnam War ended in 1973 when the US signed a cease fire and withdrew its troops.  Communists took power almost immediately.</a:t>
            </a:r>
            <a:endParaRPr lang="en-US" sz="2800" dirty="0">
              <a:solidFill>
                <a:schemeClr val="accent6">
                  <a:lumMod val="50000"/>
                </a:schemeClr>
              </a:solidFill>
              <a:latin typeface="+mn-lt"/>
            </a:endParaRPr>
          </a:p>
        </p:txBody>
      </p:sp>
      <p:sp>
        <p:nvSpPr>
          <p:cNvPr id="3" name="Content Placeholder 2"/>
          <p:cNvSpPr>
            <a:spLocks noGrp="1"/>
          </p:cNvSpPr>
          <p:nvPr>
            <p:ph sz="quarter" idx="13"/>
          </p:nvPr>
        </p:nvSpPr>
        <p:spPr/>
        <p:txBody>
          <a:bodyPr/>
          <a:lstStyle/>
          <a:p>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228600"/>
            <a:ext cx="6477000" cy="4683011"/>
          </a:xfrm>
          <a:prstGeom prst="rect">
            <a:avLst/>
          </a:prstGeom>
        </p:spPr>
      </p:pic>
      <p:sp>
        <p:nvSpPr>
          <p:cNvPr id="5" name="Rounded Rectangle 4"/>
          <p:cNvSpPr/>
          <p:nvPr/>
        </p:nvSpPr>
        <p:spPr>
          <a:xfrm>
            <a:off x="7239000" y="381000"/>
            <a:ext cx="1752600" cy="2057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400" i="1" dirty="0" smtClean="0"/>
              <a:t>The Cease Fire ended the war in 1973, but it would still be years before the US had all of its troops out of Vietnam. </a:t>
            </a:r>
            <a:endParaRPr lang="en-US" sz="1400" i="1" dirty="0"/>
          </a:p>
        </p:txBody>
      </p:sp>
      <p:sp>
        <p:nvSpPr>
          <p:cNvPr id="6" name="Rounded Rectangle 5"/>
          <p:cNvSpPr/>
          <p:nvPr/>
        </p:nvSpPr>
        <p:spPr>
          <a:xfrm>
            <a:off x="6781800" y="2890605"/>
            <a:ext cx="1752600" cy="2057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400" b="1" u="sng" dirty="0" smtClean="0"/>
              <a:t>NOTE</a:t>
            </a:r>
            <a:r>
              <a:rPr lang="en-US" sz="1400" i="1" dirty="0" smtClean="0"/>
              <a:t>: Lyndon Johnson died in 1973 after a massive heart attack.  He passed away just days before the cease fire was signed. </a:t>
            </a:r>
            <a:endParaRPr lang="en-US" sz="1400" i="1" dirty="0"/>
          </a:p>
        </p:txBody>
      </p:sp>
      <p:sp>
        <p:nvSpPr>
          <p:cNvPr id="7" name="Right Arrow 6"/>
          <p:cNvSpPr/>
          <p:nvPr/>
        </p:nvSpPr>
        <p:spPr>
          <a:xfrm rot="10563849">
            <a:off x="3124200" y="3919305"/>
            <a:ext cx="3733800" cy="34789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446971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0" y="4724400"/>
            <a:ext cx="5029200" cy="1143000"/>
          </a:xfrm>
        </p:spPr>
        <p:txBody>
          <a:bodyPr/>
          <a:lstStyle/>
          <a:p>
            <a:r>
              <a:rPr lang="en-US" dirty="0" smtClean="0">
                <a:solidFill>
                  <a:schemeClr val="accent6">
                    <a:lumMod val="50000"/>
                  </a:schemeClr>
                </a:solidFill>
              </a:rPr>
              <a:t>Vietnam War Veterans</a:t>
            </a:r>
            <a:endParaRPr lang="en-US" dirty="0">
              <a:solidFill>
                <a:schemeClr val="accent6">
                  <a:lumMod val="50000"/>
                </a:schemeClr>
              </a:solidFill>
            </a:endParaRPr>
          </a:p>
        </p:txBody>
      </p:sp>
      <p:sp>
        <p:nvSpPr>
          <p:cNvPr id="3" name="Content Placeholder 2"/>
          <p:cNvSpPr>
            <a:spLocks noGrp="1"/>
          </p:cNvSpPr>
          <p:nvPr>
            <p:ph sz="quarter" idx="13"/>
          </p:nvPr>
        </p:nvSpPr>
        <p:spPr>
          <a:xfrm>
            <a:off x="152400" y="304800"/>
            <a:ext cx="3581400" cy="5562600"/>
          </a:xfrm>
        </p:spPr>
        <p:txBody>
          <a:bodyPr/>
          <a:lstStyle/>
          <a:p>
            <a:r>
              <a:rPr lang="en-US" dirty="0" smtClean="0"/>
              <a:t>Unlike veterans of World War II, who returned to grateful and supportive Americans, Vietnam War veterans returned often to face indifference or outright hostility from some who opposed the war.  It was not until several years after the end of the Vietnam War that the wounds of the war began to heal in America, and Vietnam veterans were recognized and honored for their service and sacrifices. </a:t>
            </a:r>
            <a:endParaRPr lang="en-US"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114800" y="838200"/>
            <a:ext cx="4675910" cy="3810000"/>
          </a:xfrm>
        </p:spPr>
      </p:pic>
      <p:sp>
        <p:nvSpPr>
          <p:cNvPr id="6" name="Rounded Rectangle 5"/>
          <p:cNvSpPr/>
          <p:nvPr/>
        </p:nvSpPr>
        <p:spPr>
          <a:xfrm>
            <a:off x="4038600" y="3505200"/>
            <a:ext cx="4953000" cy="1066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Vietnam Veterans – </a:t>
            </a:r>
            <a:r>
              <a:rPr lang="en-US" b="1" dirty="0" smtClean="0">
                <a:solidFill>
                  <a:schemeClr val="accent6">
                    <a:lumMod val="50000"/>
                  </a:schemeClr>
                </a:solidFill>
              </a:rPr>
              <a:t>NO YELLOW RIBBONS, NO PARADES, NO RESPECT. </a:t>
            </a:r>
            <a:endParaRPr lang="en-US" b="1" dirty="0">
              <a:solidFill>
                <a:schemeClr val="accent6">
                  <a:lumMod val="50000"/>
                </a:schemeClr>
              </a:solidFill>
            </a:endParaRPr>
          </a:p>
        </p:txBody>
      </p:sp>
    </p:spTree>
    <p:extLst>
      <p:ext uri="{BB962C8B-B14F-4D97-AF65-F5344CB8AC3E}">
        <p14:creationId xmlns:p14="http://schemas.microsoft.com/office/powerpoint/2010/main" val="19942159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695793" cy="6858000"/>
          </a:xfrm>
          <a:prstGeom prst="rect">
            <a:avLst/>
          </a:prstGeom>
        </p:spPr>
      </p:pic>
      <p:sp>
        <p:nvSpPr>
          <p:cNvPr id="5" name="Title 4"/>
          <p:cNvSpPr>
            <a:spLocks noGrp="1"/>
          </p:cNvSpPr>
          <p:nvPr>
            <p:ph type="title"/>
          </p:nvPr>
        </p:nvSpPr>
        <p:spPr>
          <a:xfrm>
            <a:off x="2608191" y="2057400"/>
            <a:ext cx="6511925" cy="1143000"/>
          </a:xfrm>
        </p:spPr>
        <p:txBody>
          <a:bodyPr/>
          <a:lstStyle/>
          <a:p>
            <a:r>
              <a:rPr lang="en-US" dirty="0" smtClean="0">
                <a:solidFill>
                  <a:schemeClr val="accent6">
                    <a:lumMod val="50000"/>
                  </a:schemeClr>
                </a:solidFill>
              </a:rPr>
              <a:t>The Cold War Ends</a:t>
            </a:r>
            <a:endParaRPr lang="en-US" dirty="0">
              <a:solidFill>
                <a:schemeClr val="accent6">
                  <a:lumMod val="50000"/>
                </a:schemeClr>
              </a:solidFill>
            </a:endParaRPr>
          </a:p>
        </p:txBody>
      </p:sp>
    </p:spTree>
    <p:extLst>
      <p:ext uri="{BB962C8B-B14F-4D97-AF65-F5344CB8AC3E}">
        <p14:creationId xmlns:p14="http://schemas.microsoft.com/office/powerpoint/2010/main" val="16938598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953000"/>
            <a:ext cx="8381999" cy="1143000"/>
          </a:xfrm>
        </p:spPr>
        <p:txBody>
          <a:bodyPr/>
          <a:lstStyle/>
          <a:p>
            <a:pPr algn="l"/>
            <a:r>
              <a:rPr lang="en-US" dirty="0" smtClean="0"/>
              <a:t>The Soviet Union Weakens and Falls Apart</a:t>
            </a:r>
            <a:endParaRPr lang="en-US" dirty="0"/>
          </a:p>
        </p:txBody>
      </p:sp>
      <p:sp>
        <p:nvSpPr>
          <p:cNvPr id="4" name="Content Placeholder 3"/>
          <p:cNvSpPr>
            <a:spLocks noGrp="1"/>
          </p:cNvSpPr>
          <p:nvPr>
            <p:ph sz="quarter" idx="13"/>
          </p:nvPr>
        </p:nvSpPr>
        <p:spPr>
          <a:xfrm>
            <a:off x="228600" y="762000"/>
            <a:ext cx="3346704" cy="3474720"/>
          </a:xfrm>
        </p:spPr>
        <p:txBody>
          <a:bodyPr/>
          <a:lstStyle/>
          <a:p>
            <a:r>
              <a:rPr lang="en-US" dirty="0" smtClean="0"/>
              <a:t>1.  The Soviet Union could not afford to continue spending enormous amounts of money to maintain it’s military capabilities. </a:t>
            </a:r>
          </a:p>
          <a:p>
            <a:r>
              <a:rPr lang="en-US" dirty="0" smtClean="0"/>
              <a:t>2.  Rising nationalism in nations like Estonia, Latvia, and Lithuania led to secession movements. </a:t>
            </a:r>
            <a:endParaRPr lang="en-US" dirty="0"/>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505200" y="762000"/>
            <a:ext cx="5280695" cy="3475038"/>
          </a:xfrm>
        </p:spPr>
      </p:pic>
    </p:spTree>
    <p:extLst>
      <p:ext uri="{BB962C8B-B14F-4D97-AF65-F5344CB8AC3E}">
        <p14:creationId xmlns:p14="http://schemas.microsoft.com/office/powerpoint/2010/main" val="13188433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257800"/>
            <a:ext cx="7696200" cy="1143000"/>
          </a:xfrm>
        </p:spPr>
        <p:txBody>
          <a:bodyPr/>
          <a:lstStyle/>
          <a:p>
            <a:pPr algn="l"/>
            <a:r>
              <a:rPr lang="en-US" dirty="0" smtClean="0">
                <a:solidFill>
                  <a:schemeClr val="accent6">
                    <a:lumMod val="50000"/>
                  </a:schemeClr>
                </a:solidFill>
              </a:rPr>
              <a:t>The Soviet Union Weakens and Falls Apart</a:t>
            </a:r>
            <a:endParaRPr lang="en-US" dirty="0">
              <a:solidFill>
                <a:schemeClr val="accent6">
                  <a:lumMod val="50000"/>
                </a:schemeClr>
              </a:solidFill>
            </a:endParaRPr>
          </a:p>
        </p:txBody>
      </p:sp>
      <p:sp>
        <p:nvSpPr>
          <p:cNvPr id="3" name="Content Placeholder 2"/>
          <p:cNvSpPr>
            <a:spLocks noGrp="1"/>
          </p:cNvSpPr>
          <p:nvPr>
            <p:ph sz="quarter" idx="13"/>
          </p:nvPr>
        </p:nvSpPr>
        <p:spPr>
          <a:xfrm>
            <a:off x="304800" y="304800"/>
            <a:ext cx="4800600" cy="4724399"/>
          </a:xfrm>
        </p:spPr>
        <p:txBody>
          <a:bodyPr/>
          <a:lstStyle/>
          <a:p>
            <a:r>
              <a:rPr lang="en-US" dirty="0" smtClean="0"/>
              <a:t>3.  Communism </a:t>
            </a:r>
            <a:r>
              <a:rPr lang="en-US" i="1" u="sng" dirty="0" smtClean="0">
                <a:solidFill>
                  <a:schemeClr val="accent6">
                    <a:lumMod val="50000"/>
                  </a:schemeClr>
                </a:solidFill>
                <a:effectLst>
                  <a:outerShdw blurRad="38100" dist="38100" dir="2700000" algn="tl">
                    <a:srgbClr val="000000">
                      <a:alpha val="43137"/>
                    </a:srgbClr>
                  </a:outerShdw>
                </a:effectLst>
              </a:rPr>
              <a:t>does not work </a:t>
            </a:r>
            <a:r>
              <a:rPr lang="en-US" dirty="0" smtClean="0"/>
              <a:t>as an economic system.  It is inefficient, it lacks innovation and entrepreneurship, and it was unable to keep up with the free market capitalism in the United States. </a:t>
            </a:r>
          </a:p>
          <a:p>
            <a:r>
              <a:rPr lang="en-US" dirty="0" smtClean="0"/>
              <a:t>4.  Fast paced reforms of the communist system, called </a:t>
            </a:r>
            <a:r>
              <a:rPr lang="en-US" i="1" u="sng" dirty="0" smtClean="0">
                <a:solidFill>
                  <a:schemeClr val="accent6">
                    <a:lumMod val="50000"/>
                  </a:schemeClr>
                </a:solidFill>
                <a:effectLst>
                  <a:outerShdw blurRad="38100" dist="38100" dir="2700000" algn="tl">
                    <a:srgbClr val="000000">
                      <a:alpha val="43137"/>
                    </a:srgbClr>
                  </a:outerShdw>
                </a:effectLst>
              </a:rPr>
              <a:t>perestroika</a:t>
            </a:r>
            <a:r>
              <a:rPr lang="en-US" dirty="0" smtClean="0"/>
              <a:t>, caused turmoil and did not catch on quickly enough. </a:t>
            </a:r>
          </a:p>
          <a:p>
            <a:r>
              <a:rPr lang="en-US" dirty="0" smtClean="0"/>
              <a:t>5.  Gorbachev’s </a:t>
            </a:r>
            <a:r>
              <a:rPr lang="en-US" i="1" u="sng" dirty="0" smtClean="0">
                <a:solidFill>
                  <a:schemeClr val="accent6">
                    <a:lumMod val="50000"/>
                  </a:schemeClr>
                </a:solidFill>
                <a:effectLst>
                  <a:outerShdw blurRad="38100" dist="38100" dir="2700000" algn="tl">
                    <a:srgbClr val="000000">
                      <a:alpha val="43137"/>
                    </a:srgbClr>
                  </a:outerShdw>
                </a:effectLst>
              </a:rPr>
              <a:t>glasnost</a:t>
            </a:r>
            <a:r>
              <a:rPr lang="en-US" dirty="0" smtClean="0"/>
              <a:t> policies allowed for criticism  and dissent in the Soviet Union.  </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105400" y="304800"/>
            <a:ext cx="3404284" cy="312133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95225">
            <a:off x="5080815" y="2867220"/>
            <a:ext cx="3440430" cy="2667000"/>
          </a:xfrm>
          <a:prstGeom prst="rect">
            <a:avLst/>
          </a:prstGeom>
        </p:spPr>
      </p:pic>
    </p:spTree>
    <p:extLst>
      <p:ext uri="{BB962C8B-B14F-4D97-AF65-F5344CB8AC3E}">
        <p14:creationId xmlns:p14="http://schemas.microsoft.com/office/powerpoint/2010/main" val="15859085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419600"/>
            <a:ext cx="8610600" cy="1143000"/>
          </a:xfrm>
        </p:spPr>
        <p:txBody>
          <a:bodyPr/>
          <a:lstStyle/>
          <a:p>
            <a:pPr algn="l"/>
            <a:r>
              <a:rPr lang="en-US" sz="2800" dirty="0" smtClean="0">
                <a:solidFill>
                  <a:schemeClr val="accent6">
                    <a:lumMod val="50000"/>
                  </a:schemeClr>
                </a:solidFill>
              </a:rPr>
              <a:t>In 1989, Germans tore down the Berlin Wall.  Germany was reunified in 1990.  Communism was very much on the decline – China, N. Korea, Vietnam, and Cuba were the final practitioners.  </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990600" y="539762"/>
            <a:ext cx="2338284" cy="347503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511981"/>
            <a:ext cx="4554474" cy="3530600"/>
          </a:xfrm>
          <a:prstGeom prst="rect">
            <a:avLst/>
          </a:prstGeom>
        </p:spPr>
      </p:pic>
    </p:spTree>
    <p:extLst>
      <p:ext uri="{BB962C8B-B14F-4D97-AF65-F5344CB8AC3E}">
        <p14:creationId xmlns:p14="http://schemas.microsoft.com/office/powerpoint/2010/main" val="27468544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1000" y="5257800"/>
            <a:ext cx="8458199" cy="1143000"/>
          </a:xfrm>
        </p:spPr>
        <p:txBody>
          <a:bodyPr>
            <a:noAutofit/>
          </a:bodyPr>
          <a:lstStyle/>
          <a:p>
            <a:pPr marL="320040" indent="-320040" algn="l" fontAlgn="auto">
              <a:spcAft>
                <a:spcPts val="0"/>
              </a:spcAft>
              <a:buClr>
                <a:schemeClr val="accent6">
                  <a:lumMod val="75000"/>
                </a:schemeClr>
              </a:buClr>
              <a:defRPr/>
            </a:pPr>
            <a:r>
              <a:rPr lang="en-US" sz="2000" dirty="0" smtClean="0">
                <a:solidFill>
                  <a:schemeClr val="accent6">
                    <a:lumMod val="50000"/>
                  </a:schemeClr>
                </a:solidFill>
              </a:rPr>
              <a:t>The Soviet Union allowed it’s satellites in Eastern Europe to choose their own course going forward.  Then, in 1991, the Soviet Union itself collapsed.  Russia – without it’s fifteen controlled states – was reborn.</a:t>
            </a: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71600" y="152400"/>
            <a:ext cx="6629400" cy="5104638"/>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609600"/>
            <a:ext cx="3636085" cy="609600"/>
          </a:xfrm>
        </p:spPr>
        <p:txBody>
          <a:bodyPr/>
          <a:lstStyle/>
          <a:p>
            <a:r>
              <a:rPr lang="en-US" dirty="0" smtClean="0">
                <a:solidFill>
                  <a:schemeClr val="accent6">
                    <a:lumMod val="50000"/>
                  </a:schemeClr>
                </a:solidFill>
              </a:rPr>
              <a:t>Ronald Reagan</a:t>
            </a:r>
            <a:endParaRPr lang="en-US" dirty="0">
              <a:solidFill>
                <a:schemeClr val="accent6">
                  <a:lumMod val="50000"/>
                </a:schemeClr>
              </a:solidFill>
            </a:endParaRPr>
          </a:p>
        </p:txBody>
      </p:sp>
      <p:sp>
        <p:nvSpPr>
          <p:cNvPr id="6" name="Text Placeholder 5"/>
          <p:cNvSpPr>
            <a:spLocks noGrp="1"/>
          </p:cNvSpPr>
          <p:nvPr>
            <p:ph type="body" sz="half" idx="2"/>
          </p:nvPr>
        </p:nvSpPr>
        <p:spPr>
          <a:xfrm>
            <a:off x="609600" y="1295400"/>
            <a:ext cx="3854825" cy="4341920"/>
          </a:xfrm>
        </p:spPr>
        <p:txBody>
          <a:bodyPr/>
          <a:lstStyle/>
          <a:p>
            <a:pPr marL="285750" indent="-285750">
              <a:buFont typeface="Wingdings" panose="05000000000000000000" pitchFamily="2" charset="2"/>
              <a:buChar char="Ø"/>
            </a:pPr>
            <a:r>
              <a:rPr lang="en-US" sz="1600" dirty="0" smtClean="0"/>
              <a:t>Ronald </a:t>
            </a:r>
            <a:r>
              <a:rPr lang="en-US" sz="1600" dirty="0" smtClean="0"/>
              <a:t>Reagan, who had once called the USSR an “evil empire,” found </a:t>
            </a:r>
            <a:r>
              <a:rPr lang="en-US" sz="1600" dirty="0" smtClean="0"/>
              <a:t>himself a wonderful partner in Michael Gorbachev.  While Gorbachev began making changes to the Soviet system, Reagan kept constant pressure upon Gorbachev to keep up the pace of reforms for greater democracy and economic freedom in the Soviet Union and their satellite nations.  </a:t>
            </a:r>
          </a:p>
          <a:p>
            <a:pPr marL="285750" indent="-285750">
              <a:buFont typeface="Wingdings" panose="05000000000000000000" pitchFamily="2" charset="2"/>
              <a:buChar char="Ø"/>
            </a:pPr>
            <a:r>
              <a:rPr lang="en-US" sz="1600" dirty="0" smtClean="0"/>
              <a:t>Reagan challenged the moral legitimacy of the USSR, insisting in a speech at the Berlin Wall, “Mr. Gorbachev, tear down this wall!” </a:t>
            </a:r>
          </a:p>
          <a:p>
            <a:pPr marL="285750" indent="-285750">
              <a:buFont typeface="Wingdings" panose="05000000000000000000" pitchFamily="2" charset="2"/>
              <a:buChar char="Ø"/>
            </a:pPr>
            <a:r>
              <a:rPr lang="en-US" sz="1600" dirty="0" smtClean="0"/>
              <a:t>The increased military spending and economic pressure which Reagan put on the Soviet Union put pressure on the nation, leading to the collapse of the USSR in 1991. </a:t>
            </a:r>
            <a:endParaRPr lang="en-US" sz="16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3439602"/>
            <a:ext cx="4064000" cy="2544417"/>
          </a:xfrm>
          <a:prstGeom prst="rect">
            <a:avLst/>
          </a:prstGeom>
        </p:spPr>
      </p:pic>
      <p:pic>
        <p:nvPicPr>
          <p:cNvPr id="10" name="Content Placeholder 9"/>
          <p:cNvPicPr>
            <a:picLocks noGrp="1" noChangeAspect="1"/>
          </p:cNvPicPr>
          <p:nvPr>
            <p:ph idx="1"/>
          </p:nvPr>
        </p:nvPicPr>
        <p:blipFill>
          <a:blip r:embed="rId3">
            <a:grayscl/>
            <a:extLst>
              <a:ext uri="{28A0092B-C50C-407E-A947-70E740481C1C}">
                <a14:useLocalDpi xmlns:a14="http://schemas.microsoft.com/office/drawing/2010/main" val="0"/>
              </a:ext>
            </a:extLst>
          </a:blip>
          <a:stretch>
            <a:fillRect/>
          </a:stretch>
        </p:blipFill>
        <p:spPr>
          <a:xfrm>
            <a:off x="4572000" y="304800"/>
            <a:ext cx="4252034" cy="2895600"/>
          </a:xfrm>
        </p:spPr>
      </p:pic>
    </p:spTree>
    <p:extLst>
      <p:ext uri="{BB962C8B-B14F-4D97-AF65-F5344CB8AC3E}">
        <p14:creationId xmlns:p14="http://schemas.microsoft.com/office/powerpoint/2010/main" val="37590151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5334000"/>
            <a:ext cx="8610599" cy="1143000"/>
          </a:xfrm>
        </p:spPr>
        <p:txBody>
          <a:bodyPr/>
          <a:lstStyle/>
          <a:p>
            <a:r>
              <a:rPr lang="en-US" dirty="0" smtClean="0">
                <a:solidFill>
                  <a:schemeClr val="accent6">
                    <a:lumMod val="50000"/>
                  </a:schemeClr>
                </a:solidFill>
              </a:rPr>
              <a:t>Reagan Opposed Communism </a:t>
            </a:r>
            <a:endParaRPr lang="en-US" dirty="0">
              <a:solidFill>
                <a:schemeClr val="accent6">
                  <a:lumMod val="50000"/>
                </a:schemeClr>
              </a:solidFill>
            </a:endParaRPr>
          </a:p>
        </p:txBody>
      </p:sp>
      <p:pic>
        <p:nvPicPr>
          <p:cNvPr id="7" name="Content Placeholder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14400" y="304800"/>
            <a:ext cx="7315200" cy="4876800"/>
          </a:xfrm>
        </p:spPr>
      </p:pic>
    </p:spTree>
    <p:extLst>
      <p:ext uri="{BB962C8B-B14F-4D97-AF65-F5344CB8AC3E}">
        <p14:creationId xmlns:p14="http://schemas.microsoft.com/office/powerpoint/2010/main" val="16300925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228600" y="152400"/>
            <a:ext cx="8382000" cy="533400"/>
          </a:xfrm>
        </p:spPr>
        <p:txBody>
          <a:bodyPr/>
          <a:lstStyle/>
          <a:p>
            <a:pPr marL="320040" indent="-320040" algn="ctr" fontAlgn="auto">
              <a:spcAft>
                <a:spcPts val="0"/>
              </a:spcAft>
              <a:buClr>
                <a:schemeClr val="accent6">
                  <a:lumMod val="75000"/>
                </a:schemeClr>
              </a:buClr>
              <a:defRPr/>
            </a:pPr>
            <a:r>
              <a:rPr lang="en-US" dirty="0" smtClean="0">
                <a:solidFill>
                  <a:schemeClr val="accent6">
                    <a:lumMod val="50000"/>
                  </a:schemeClr>
                </a:solidFill>
              </a:rPr>
              <a:t>Rebuilding Japan After World War II</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1143000"/>
            <a:ext cx="4514380" cy="5181600"/>
          </a:xfrm>
        </p:spPr>
      </p:pic>
      <p:sp>
        <p:nvSpPr>
          <p:cNvPr id="2" name="Text Placeholder 1"/>
          <p:cNvSpPr>
            <a:spLocks noGrp="1"/>
          </p:cNvSpPr>
          <p:nvPr>
            <p:ph type="body" sz="half" idx="2"/>
          </p:nvPr>
        </p:nvSpPr>
        <p:spPr>
          <a:xfrm>
            <a:off x="304800" y="990600"/>
            <a:ext cx="4150660" cy="5562600"/>
          </a:xfrm>
        </p:spPr>
        <p:txBody>
          <a:bodyPr/>
          <a:lstStyle/>
          <a:p>
            <a:pPr fontAlgn="auto">
              <a:spcAft>
                <a:spcPts val="0"/>
              </a:spcAft>
              <a:buClr>
                <a:schemeClr val="accent6">
                  <a:lumMod val="75000"/>
                </a:schemeClr>
              </a:buClr>
              <a:defRPr/>
            </a:pPr>
            <a:r>
              <a:rPr lang="en-US" sz="2200" dirty="0">
                <a:solidFill>
                  <a:schemeClr val="tx1">
                    <a:lumMod val="75000"/>
                    <a:lumOff val="25000"/>
                  </a:schemeClr>
                </a:solidFill>
              </a:rPr>
              <a:t>Following its defeat, Japan was occupied by American forces. </a:t>
            </a:r>
            <a:r>
              <a:rPr lang="en-US" sz="2200" dirty="0" smtClean="0">
                <a:solidFill>
                  <a:schemeClr val="tx1">
                    <a:lumMod val="75000"/>
                    <a:lumOff val="25000"/>
                  </a:schemeClr>
                </a:solidFill>
              </a:rPr>
              <a:t>With Douglas MacArthur acting as the military governor of the islands, the nation was reconstructed as a democratic, capitalistic ally of the United States of America.  Within just a few years it had resumed self-government – although it did not choose to rebuild its powerful military.  The people of Japan even took on baseball as a pastime.   Today, Japan is one of the United States’ closest allies in Asia.</a:t>
            </a:r>
            <a:endParaRPr lang="en-US" sz="2200" dirty="0">
              <a:solidFill>
                <a:schemeClr val="tx1">
                  <a:lumMod val="75000"/>
                  <a:lumOff val="25000"/>
                </a:schemeClr>
              </a:solidFill>
            </a:endParaRPr>
          </a:p>
          <a:p>
            <a:pPr indent="-182880" fontAlgn="auto">
              <a:spcAft>
                <a:spcPts val="0"/>
              </a:spcAft>
              <a:buClr>
                <a:schemeClr val="accent6">
                  <a:lumMod val="75000"/>
                </a:schemeClr>
              </a:buClr>
              <a:buFont typeface="Arial" pitchFamily="34" charset="0"/>
              <a:buChar char="•"/>
              <a:defRPr/>
            </a:pPr>
            <a:endParaRPr lang="en-US" sz="2200" dirty="0">
              <a:solidFill>
                <a:schemeClr val="tx1">
                  <a:lumMod val="75000"/>
                  <a:lumOff val="25000"/>
                </a:schemeClr>
              </a:solidFill>
            </a:endParaRPr>
          </a:p>
          <a:p>
            <a:endParaRPr lang="en-US"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81000" y="4419600"/>
            <a:ext cx="8229601" cy="1981200"/>
          </a:xfrm>
        </p:spPr>
        <p:txBody>
          <a:bodyPr/>
          <a:lstStyle/>
          <a:p>
            <a:pPr algn="l"/>
            <a:r>
              <a:rPr lang="en-US" sz="2800" dirty="0">
                <a:solidFill>
                  <a:schemeClr val="accent6">
                    <a:lumMod val="50000"/>
                  </a:schemeClr>
                </a:solidFill>
              </a:rPr>
              <a:t>Much of Europe was in ruins following World War II. </a:t>
            </a:r>
            <a:r>
              <a:rPr lang="en-US" sz="2800" dirty="0" smtClean="0">
                <a:solidFill>
                  <a:schemeClr val="accent6">
                    <a:lumMod val="50000"/>
                  </a:schemeClr>
                </a:solidFill>
              </a:rPr>
              <a:t>The end of World War II found Soviet forces occupying most of Eastern and Southern Europe and the Eastern portion of Germany. </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219200" y="228600"/>
            <a:ext cx="6476999" cy="422413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72168"/>
            <a:ext cx="8382000" cy="1143000"/>
          </a:xfrm>
        </p:spPr>
        <p:txBody>
          <a:bodyPr>
            <a:noAutofit/>
          </a:bodyPr>
          <a:lstStyle/>
          <a:p>
            <a:pPr marL="320040" indent="-320040" algn="l" fontAlgn="auto">
              <a:spcAft>
                <a:spcPts val="0"/>
              </a:spcAft>
              <a:buClr>
                <a:schemeClr val="accent6">
                  <a:lumMod val="75000"/>
                </a:schemeClr>
              </a:buClr>
              <a:defRPr/>
            </a:pPr>
            <a:r>
              <a:rPr lang="en-US" sz="2400" dirty="0">
                <a:solidFill>
                  <a:schemeClr val="tx1">
                    <a:lumMod val="75000"/>
                    <a:lumOff val="25000"/>
                  </a:schemeClr>
                </a:solidFill>
              </a:rPr>
              <a:t>The United Nations was formed near the end of World War II to create a body for the nations of the world to try to prevent future global wars</a:t>
            </a:r>
            <a:r>
              <a:rPr lang="en-US" sz="2400" dirty="0" smtClean="0">
                <a:solidFill>
                  <a:schemeClr val="tx1">
                    <a:lumMod val="75000"/>
                    <a:lumOff val="25000"/>
                  </a:schemeClr>
                </a:solidFill>
              </a:rPr>
              <a:t>.  Today, it serves as an international peacekeeping organization.</a:t>
            </a:r>
            <a:r>
              <a:rPr lang="en-US" sz="2400" dirty="0">
                <a:solidFill>
                  <a:schemeClr val="tx1">
                    <a:lumMod val="75000"/>
                    <a:lumOff val="25000"/>
                  </a:schemeClr>
                </a:solidFill>
              </a:rPr>
              <a:t/>
            </a:r>
            <a:br>
              <a:rPr lang="en-US" sz="2400" dirty="0">
                <a:solidFill>
                  <a:schemeClr val="tx1">
                    <a:lumMod val="75000"/>
                    <a:lumOff val="25000"/>
                  </a:schemeClr>
                </a:solidFill>
              </a:rPr>
            </a:br>
            <a:endParaRPr lang="en-US" sz="2400" dirty="0" smtClean="0">
              <a:solidFill>
                <a:schemeClr val="tx1">
                  <a:lumMod val="75000"/>
                  <a:lumOff val="25000"/>
                </a:schemeClr>
              </a:solidFill>
            </a:endParaRPr>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09600" y="381000"/>
            <a:ext cx="4961839" cy="3475037"/>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06466">
            <a:off x="5954317" y="606107"/>
            <a:ext cx="2281844" cy="3429000"/>
          </a:xfrm>
          <a:prstGeom prst="rect">
            <a:avLst/>
          </a:prstGeom>
        </p:spPr>
      </p:pic>
      <p:sp>
        <p:nvSpPr>
          <p:cNvPr id="3" name="Rounded Rectangle 2"/>
          <p:cNvSpPr/>
          <p:nvPr/>
        </p:nvSpPr>
        <p:spPr>
          <a:xfrm>
            <a:off x="533400" y="5943600"/>
            <a:ext cx="8153400" cy="685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3200" b="1" dirty="0" smtClean="0">
                <a:solidFill>
                  <a:srgbClr val="002060"/>
                </a:solidFill>
              </a:rPr>
              <a:t>The United Nations – established 1945</a:t>
            </a:r>
            <a:endParaRPr lang="en-US" sz="3200" b="1" dirty="0">
              <a:solidFill>
                <a:srgbClr val="00206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152400"/>
            <a:ext cx="3636085" cy="609600"/>
          </a:xfrm>
        </p:spPr>
        <p:txBody>
          <a:bodyPr/>
          <a:lstStyle/>
          <a:p>
            <a:r>
              <a:rPr lang="en-US" dirty="0" smtClean="0">
                <a:solidFill>
                  <a:schemeClr val="accent6">
                    <a:lumMod val="50000"/>
                  </a:schemeClr>
                </a:solidFill>
              </a:rPr>
              <a:t>A Divide Germany</a:t>
            </a:r>
            <a:endParaRPr lang="en-US" dirty="0">
              <a:solidFill>
                <a:schemeClr val="accent6">
                  <a:lumMod val="50000"/>
                </a:schemeClr>
              </a:solidFill>
            </a:endParaRPr>
          </a:p>
        </p:txBody>
      </p:sp>
      <p:sp>
        <p:nvSpPr>
          <p:cNvPr id="7" name="Text Placeholder 6"/>
          <p:cNvSpPr>
            <a:spLocks noGrp="1"/>
          </p:cNvSpPr>
          <p:nvPr>
            <p:ph type="body" sz="half" idx="2"/>
          </p:nvPr>
        </p:nvSpPr>
        <p:spPr>
          <a:xfrm>
            <a:off x="152400" y="762000"/>
            <a:ext cx="4419600" cy="6074390"/>
          </a:xfrm>
        </p:spPr>
        <p:txBody>
          <a:bodyPr/>
          <a:lstStyle/>
          <a:p>
            <a:r>
              <a:rPr lang="en-US" sz="1600" dirty="0">
                <a:solidFill>
                  <a:schemeClr val="tx1">
                    <a:lumMod val="75000"/>
                    <a:lumOff val="25000"/>
                  </a:schemeClr>
                </a:solidFill>
              </a:rPr>
              <a:t>Germany was partitioned into East and West </a:t>
            </a:r>
            <a:r>
              <a:rPr lang="en-US" sz="1600" dirty="0" smtClean="0">
                <a:solidFill>
                  <a:schemeClr val="tx1">
                    <a:lumMod val="75000"/>
                    <a:lumOff val="25000"/>
                  </a:schemeClr>
                </a:solidFill>
              </a:rPr>
              <a:t>Germany following World War II. </a:t>
            </a:r>
            <a:r>
              <a:rPr lang="en-US" sz="1600" dirty="0">
                <a:solidFill>
                  <a:schemeClr val="tx1">
                    <a:lumMod val="75000"/>
                    <a:lumOff val="25000"/>
                  </a:schemeClr>
                </a:solidFill>
              </a:rPr>
              <a:t>West Germany became </a:t>
            </a:r>
            <a:r>
              <a:rPr lang="en-US" sz="1600" dirty="0" smtClean="0">
                <a:solidFill>
                  <a:schemeClr val="tx1">
                    <a:lumMod val="75000"/>
                    <a:lumOff val="25000"/>
                  </a:schemeClr>
                </a:solidFill>
              </a:rPr>
              <a:t>democratic, and capitalistic, and was allowed to resume </a:t>
            </a:r>
            <a:r>
              <a:rPr lang="en-US" sz="1600" dirty="0">
                <a:solidFill>
                  <a:schemeClr val="tx1">
                    <a:lumMod val="75000"/>
                    <a:lumOff val="25000"/>
                  </a:schemeClr>
                </a:solidFill>
              </a:rPr>
              <a:t>self-government after a few years of American, British, and French occupation. </a:t>
            </a:r>
          </a:p>
          <a:p>
            <a:endParaRPr lang="en-US" sz="1600" dirty="0" smtClean="0">
              <a:solidFill>
                <a:schemeClr val="tx1">
                  <a:lumMod val="75000"/>
                  <a:lumOff val="25000"/>
                </a:schemeClr>
              </a:solidFill>
            </a:endParaRPr>
          </a:p>
          <a:p>
            <a:r>
              <a:rPr lang="en-US" sz="1600" dirty="0" smtClean="0">
                <a:solidFill>
                  <a:schemeClr val="tx1">
                    <a:lumMod val="75000"/>
                    <a:lumOff val="25000"/>
                  </a:schemeClr>
                </a:solidFill>
              </a:rPr>
              <a:t>The Soviet Union had been attacked twice by Germany in the 20</a:t>
            </a:r>
            <a:r>
              <a:rPr lang="en-US" sz="1600" baseline="30000" dirty="0" smtClean="0">
                <a:solidFill>
                  <a:schemeClr val="tx1">
                    <a:lumMod val="75000"/>
                    <a:lumOff val="25000"/>
                  </a:schemeClr>
                </a:solidFill>
              </a:rPr>
              <a:t>th</a:t>
            </a:r>
            <a:r>
              <a:rPr lang="en-US" sz="1600" dirty="0" smtClean="0">
                <a:solidFill>
                  <a:schemeClr val="tx1">
                    <a:lumMod val="75000"/>
                    <a:lumOff val="25000"/>
                  </a:schemeClr>
                </a:solidFill>
              </a:rPr>
              <a:t> Century, and did not whish to see Germany reunified.  East </a:t>
            </a:r>
            <a:r>
              <a:rPr lang="en-US" sz="1600" dirty="0">
                <a:solidFill>
                  <a:schemeClr val="tx1">
                    <a:lumMod val="75000"/>
                    <a:lumOff val="25000"/>
                  </a:schemeClr>
                </a:solidFill>
              </a:rPr>
              <a:t>Germany remained under the domination of the Soviet Union and did not adopt democratic institutions</a:t>
            </a:r>
            <a:r>
              <a:rPr lang="en-US" sz="1600" dirty="0" smtClean="0">
                <a:solidFill>
                  <a:schemeClr val="tx1">
                    <a:lumMod val="75000"/>
                    <a:lumOff val="25000"/>
                  </a:schemeClr>
                </a:solidFill>
              </a:rPr>
              <a:t>.  It would remain communist until 1989.</a:t>
            </a:r>
          </a:p>
          <a:p>
            <a:endParaRPr lang="en-US" sz="1600" dirty="0">
              <a:solidFill>
                <a:schemeClr val="tx1">
                  <a:lumMod val="75000"/>
                  <a:lumOff val="25000"/>
                </a:schemeClr>
              </a:solidFill>
            </a:endParaRPr>
          </a:p>
          <a:p>
            <a:r>
              <a:rPr lang="en-US" sz="1600" dirty="0" smtClean="0">
                <a:solidFill>
                  <a:schemeClr val="tx1">
                    <a:lumMod val="75000"/>
                    <a:lumOff val="25000"/>
                  </a:schemeClr>
                </a:solidFill>
              </a:rPr>
              <a:t>Similarly, the city of Berlin was divided into four parts.  When Joseph Stalin attempted to take control of the city with the Berlin Blockade in 1948, American and British intervention saved the city. The “Berlin Airlift” kept the city supplied and thriving.</a:t>
            </a:r>
            <a:endParaRPr lang="en-US" sz="1600" dirty="0">
              <a:solidFill>
                <a:schemeClr val="tx1">
                  <a:lumMod val="75000"/>
                  <a:lumOff val="25000"/>
                </a:schemeClr>
              </a:solidFill>
            </a:endParaRPr>
          </a:p>
          <a:p>
            <a:endParaRPr lang="en-US" sz="1600"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32501" y="381000"/>
            <a:ext cx="4267200" cy="4251739"/>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40524">
            <a:off x="5714936" y="3958191"/>
            <a:ext cx="2332906" cy="2685359"/>
          </a:xfrm>
          <a:prstGeom prst="rect">
            <a:avLst/>
          </a:prstGeom>
        </p:spPr>
      </p:pic>
    </p:spTree>
    <p:extLst>
      <p:ext uri="{BB962C8B-B14F-4D97-AF65-F5344CB8AC3E}">
        <p14:creationId xmlns:p14="http://schemas.microsoft.com/office/powerpoint/2010/main" val="2953419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5181600"/>
            <a:ext cx="6511925" cy="1143000"/>
          </a:xfrm>
        </p:spPr>
        <p:txBody>
          <a:bodyPr/>
          <a:lstStyle/>
          <a:p>
            <a:r>
              <a:rPr lang="en-US" dirty="0" smtClean="0">
                <a:solidFill>
                  <a:schemeClr val="accent6">
                    <a:lumMod val="50000"/>
                  </a:schemeClr>
                </a:solidFill>
              </a:rPr>
              <a:t>Containment</a:t>
            </a:r>
            <a:endParaRPr lang="en-US" dirty="0">
              <a:solidFill>
                <a:schemeClr val="accent6">
                  <a:lumMod val="50000"/>
                </a:schemeClr>
              </a:solidFill>
            </a:endParaRPr>
          </a:p>
        </p:txBody>
      </p:sp>
      <p:sp>
        <p:nvSpPr>
          <p:cNvPr id="3" name="Content Placeholder 2"/>
          <p:cNvSpPr>
            <a:spLocks noGrp="1"/>
          </p:cNvSpPr>
          <p:nvPr>
            <p:ph sz="quarter" idx="13"/>
          </p:nvPr>
        </p:nvSpPr>
        <p:spPr>
          <a:xfrm>
            <a:off x="1143000" y="731520"/>
            <a:ext cx="6400800" cy="4297680"/>
          </a:xfrm>
        </p:spPr>
        <p:txBody>
          <a:bodyPr/>
          <a:lstStyle/>
          <a:p>
            <a:pPr indent="-182880" fontAlgn="auto">
              <a:spcAft>
                <a:spcPts val="0"/>
              </a:spcAft>
              <a:buClr>
                <a:schemeClr val="accent6">
                  <a:lumMod val="75000"/>
                </a:schemeClr>
              </a:buClr>
              <a:buFont typeface="Arial" pitchFamily="34" charset="0"/>
              <a:buChar char="•"/>
              <a:defRPr/>
            </a:pPr>
            <a:r>
              <a:rPr lang="en-US" dirty="0" smtClean="0">
                <a:solidFill>
                  <a:schemeClr val="tx1">
                    <a:lumMod val="75000"/>
                    <a:lumOff val="25000"/>
                  </a:schemeClr>
                </a:solidFill>
              </a:rPr>
              <a:t>The United States was committed to a policy of </a:t>
            </a:r>
            <a:r>
              <a:rPr lang="en-US" i="1" u="sng" dirty="0" smtClean="0">
                <a:solidFill>
                  <a:schemeClr val="accent6">
                    <a:lumMod val="50000"/>
                  </a:schemeClr>
                </a:solidFill>
                <a:effectLst>
                  <a:outerShdw blurRad="38100" dist="38100" dir="2700000" algn="tl">
                    <a:srgbClr val="000000">
                      <a:alpha val="43137"/>
                    </a:srgbClr>
                  </a:outerShdw>
                </a:effectLst>
              </a:rPr>
              <a:t>containment</a:t>
            </a:r>
            <a:r>
              <a:rPr lang="en-US" dirty="0" smtClean="0">
                <a:solidFill>
                  <a:schemeClr val="tx1">
                    <a:lumMod val="75000"/>
                    <a:lumOff val="25000"/>
                  </a:schemeClr>
                </a:solidFill>
              </a:rPr>
              <a:t> – a policy to stop the spread of Communism.  The United States used a variety of methods to encourage containment: </a:t>
            </a:r>
          </a:p>
          <a:p>
            <a:pPr marL="45720" indent="0" fontAlgn="auto">
              <a:spcAft>
                <a:spcPts val="0"/>
              </a:spcAft>
              <a:buClr>
                <a:schemeClr val="accent6">
                  <a:lumMod val="75000"/>
                </a:schemeClr>
              </a:buClr>
              <a:buNone/>
              <a:defRPr/>
            </a:pPr>
            <a:endParaRPr lang="en-US" dirty="0" smtClean="0">
              <a:solidFill>
                <a:schemeClr val="tx1">
                  <a:lumMod val="75000"/>
                  <a:lumOff val="25000"/>
                </a:schemeClr>
              </a:solidFill>
            </a:endParaRP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Truman Doctrine </a:t>
            </a:r>
            <a:r>
              <a:rPr lang="en-US" dirty="0" smtClean="0">
                <a:solidFill>
                  <a:schemeClr val="tx1">
                    <a:lumMod val="75000"/>
                    <a:lumOff val="25000"/>
                  </a:schemeClr>
                </a:solidFill>
              </a:rPr>
              <a:t>– economic intervention</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Marshall Plan </a:t>
            </a:r>
            <a:r>
              <a:rPr lang="en-US" dirty="0" smtClean="0">
                <a:solidFill>
                  <a:schemeClr val="tx1">
                    <a:lumMod val="75000"/>
                    <a:lumOff val="25000"/>
                  </a:schemeClr>
                </a:solidFill>
              </a:rPr>
              <a:t>– economic intervention</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Berlin Blockade </a:t>
            </a:r>
            <a:r>
              <a:rPr lang="en-US" dirty="0" smtClean="0">
                <a:solidFill>
                  <a:schemeClr val="tx1">
                    <a:lumMod val="75000"/>
                    <a:lumOff val="25000"/>
                  </a:schemeClr>
                </a:solidFill>
              </a:rPr>
              <a:t>– humanitarian aid</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Korean War </a:t>
            </a:r>
            <a:r>
              <a:rPr lang="en-US" dirty="0" smtClean="0">
                <a:solidFill>
                  <a:schemeClr val="tx1">
                    <a:lumMod val="75000"/>
                    <a:lumOff val="25000"/>
                  </a:schemeClr>
                </a:solidFill>
              </a:rPr>
              <a:t>– military intervention</a:t>
            </a:r>
            <a:endParaRPr lang="en-US" dirty="0">
              <a:solidFill>
                <a:schemeClr val="tx1">
                  <a:lumMod val="75000"/>
                  <a:lumOff val="25000"/>
                </a:schemeClr>
              </a:solidFill>
            </a:endParaRPr>
          </a:p>
        </p:txBody>
      </p:sp>
    </p:spTree>
    <p:extLst>
      <p:ext uri="{BB962C8B-B14F-4D97-AF65-F5344CB8AC3E}">
        <p14:creationId xmlns:p14="http://schemas.microsoft.com/office/powerpoint/2010/main" val="1520749114"/>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2520</TotalTime>
  <Words>3207</Words>
  <Application>Microsoft Office PowerPoint</Application>
  <PresentationFormat>On-screen Show (4:3)</PresentationFormat>
  <Paragraphs>150</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Slipstream</vt:lpstr>
      <vt:lpstr>US-VA History SOL Review: Post World War II America and the Cold War</vt:lpstr>
      <vt:lpstr>The Cold War Between the United States and the USSR</vt:lpstr>
      <vt:lpstr>Major Differences in the Cold War –  The US vs. The Soviet Union  The United States and the Soviet Union represented starkly different fundamental values.  The United States represented democratic political institutions and a generally free market economic system.  The Soviet Union was totalitarian and had a communist – or socialist – economic system.  </vt:lpstr>
      <vt:lpstr>The Cold War – Foreign Relations and Domestic Politics, 1945 - 1991</vt:lpstr>
      <vt:lpstr>Rebuilding Japan After World War II</vt:lpstr>
      <vt:lpstr>Much of Europe was in ruins following World War II. The end of World War II found Soviet forces occupying most of Eastern and Southern Europe and the Eastern portion of Germany. </vt:lpstr>
      <vt:lpstr>The United Nations was formed near the end of World War II to create a body for the nations of the world to try to prevent future global wars.  Today, it serves as an international peacekeeping organization. </vt:lpstr>
      <vt:lpstr>A Divide Germany</vt:lpstr>
      <vt:lpstr>Containment</vt:lpstr>
      <vt:lpstr>The United States felt it was in its best interest to help rebuild Europe and prevent political and economic instability.  </vt:lpstr>
      <vt:lpstr>The United States felt it was in its best interest to help rebuild Europe and prevent political and economic instability.  </vt:lpstr>
      <vt:lpstr>North Atlantic Treaty Organization (NATO) was created as a defensive alliance against the Soviet Union. </vt:lpstr>
      <vt:lpstr>The Warsaw Pact</vt:lpstr>
      <vt:lpstr>The Soviet Union controlled all of Eastern Europe.  Winston Churchill would claim that Eastern Europe was behind the “Iron Curtain.” </vt:lpstr>
      <vt:lpstr>Fear of Communism Leads to the Red Scare at Home...</vt:lpstr>
      <vt:lpstr>Soviets Acquire the Atomic Bomb</vt:lpstr>
      <vt:lpstr>The Fall of China</vt:lpstr>
      <vt:lpstr>The Korean War Amplifies Fears of Communism</vt:lpstr>
      <vt:lpstr>Major Conflicts During the Cold War Era</vt:lpstr>
      <vt:lpstr>Major Conflicts During the Cold War Era</vt:lpstr>
      <vt:lpstr>Dwight Eisenhower &amp; “Massive Retaliation”</vt:lpstr>
      <vt:lpstr>The Fear of Communism </vt:lpstr>
      <vt:lpstr>Espionage!</vt:lpstr>
      <vt:lpstr>Joseph McCarthy and the Red Scare</vt:lpstr>
      <vt:lpstr>PowerPoint Presentation</vt:lpstr>
      <vt:lpstr>John F. Kennedy: Cold War Leadership </vt:lpstr>
      <vt:lpstr>Fidel Castro and the Bay of Pigs Invasion</vt:lpstr>
      <vt:lpstr>The Cuban Missile Crisis, October 1962</vt:lpstr>
      <vt:lpstr>Kennedy Assassinated</vt:lpstr>
      <vt:lpstr>American Militarism During the Cold War</vt:lpstr>
      <vt:lpstr>Virginia Prospered Due to Military Spending During the Cold War</vt:lpstr>
      <vt:lpstr>Politics in America:  Don’t be Soft on Communism!</vt:lpstr>
      <vt:lpstr>The Vietnam War, 1964 - 1975</vt:lpstr>
      <vt:lpstr>The Vietnam War Era</vt:lpstr>
      <vt:lpstr>The Domino Theory was a critical reason for US Intervention in the Vietnam War.</vt:lpstr>
      <vt:lpstr>A Growing War in Vietnam</vt:lpstr>
      <vt:lpstr>Americans were bitterly divided over the war in Vietnam.  Hawks wanted to continue fighting against communism no matter the cost.  Doves argued that the war was not just, and that the Vietnamese only wanted independence and self-government.  Huge protests against the Vietnam War mounted, especially on college campuses. </vt:lpstr>
      <vt:lpstr>Vietnamization</vt:lpstr>
      <vt:lpstr>Vietnamization Fails</vt:lpstr>
      <vt:lpstr>The Vietnam War ended in 1973 when the US signed a cease fire and withdrew its troops.  Communists took power almost immediately.</vt:lpstr>
      <vt:lpstr>Vietnam War Veterans</vt:lpstr>
      <vt:lpstr>The Cold War Ends</vt:lpstr>
      <vt:lpstr>The Soviet Union Weakens and Falls Apart</vt:lpstr>
      <vt:lpstr>The Soviet Union Weakens and Falls Apart</vt:lpstr>
      <vt:lpstr>In 1989, Germans tore down the Berlin Wall.  Germany was reunified in 1990.  Communism was very much on the decline – China, N. Korea, Vietnam, and Cuba were the final practitioners.  </vt:lpstr>
      <vt:lpstr>The Soviet Union allowed it’s satellites in Eastern Europe to choose their own course going forward.  Then, in 1991, the Soviet Union itself collapsed.  Russia – without it’s fifteen controlled states – was reborn.</vt:lpstr>
      <vt:lpstr>Ronald Reagan</vt:lpstr>
      <vt:lpstr>Reagan Opposed Communism </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9</dc:title>
  <dc:creator>LATHOMPS</dc:creator>
  <cp:lastModifiedBy>Adam Henry</cp:lastModifiedBy>
  <cp:revision>78</cp:revision>
  <dcterms:created xsi:type="dcterms:W3CDTF">2013-05-01T19:00:05Z</dcterms:created>
  <dcterms:modified xsi:type="dcterms:W3CDTF">2014-04-01T18:43:11Z</dcterms:modified>
</cp:coreProperties>
</file>